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87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94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09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464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58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5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96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39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2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5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FA99C-1A58-42C0-BC88-C0FE78502988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E3E8A-83FF-4FFE-AC84-924888093E72}" type="slidenum">
              <a:rPr lang="en-GB" smtClean="0"/>
              <a:t>‹#›</a:t>
            </a:fld>
            <a:endParaRPr lang="en-GB"/>
          </a:p>
        </p:txBody>
      </p:sp>
      <p:pic>
        <p:nvPicPr>
          <p:cNvPr id="3074" name="Picture 2" descr="http://upload.wikimedia.org/wikipedia/en/thumb/9/9b/UNEP_logo.svg/183px-UNEP_logo.svg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524" y="188640"/>
            <a:ext cx="701136" cy="82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07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hyperlink" Target="http://www.grida.no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GB" dirty="0" smtClean="0"/>
              <a:t>Rio+20 and mountains</a:t>
            </a:r>
            <a:br>
              <a:rPr lang="en-GB" dirty="0" smtClean="0"/>
            </a:br>
            <a:r>
              <a:rPr lang="en-GB" sz="3600" dirty="0" smtClean="0">
                <a:latin typeface="Calibri Light" panose="020F0302020204030204" pitchFamily="34" charset="0"/>
              </a:rPr>
              <a:t>2 years later..</a:t>
            </a:r>
            <a:endParaRPr lang="en-GB" sz="3600" dirty="0">
              <a:latin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4804" y="2780928"/>
            <a:ext cx="6400800" cy="1752600"/>
          </a:xfrm>
        </p:spPr>
        <p:txBody>
          <a:bodyPr>
            <a:normAutofit/>
          </a:bodyPr>
          <a:lstStyle/>
          <a:p>
            <a:r>
              <a:rPr lang="en-GB" sz="2600" dirty="0" smtClean="0">
                <a:solidFill>
                  <a:srgbClr val="00B0F0"/>
                </a:solidFill>
                <a:latin typeface="Calibri Light" panose="020F0302020204030204" pitchFamily="34" charset="0"/>
              </a:rPr>
              <a:t>Mr. Matthias Jurek</a:t>
            </a:r>
          </a:p>
          <a:p>
            <a:r>
              <a:rPr lang="en-GB" sz="2600" dirty="0" smtClean="0">
                <a:solidFill>
                  <a:srgbClr val="00B0F0"/>
                </a:solidFill>
                <a:latin typeface="Calibri Light" panose="020F0302020204030204" pitchFamily="34" charset="0"/>
              </a:rPr>
              <a:t>UNEP Vienna Liaison Office– </a:t>
            </a:r>
            <a:br>
              <a:rPr lang="en-GB" sz="2600" dirty="0" smtClean="0">
                <a:solidFill>
                  <a:srgbClr val="00B0F0"/>
                </a:solidFill>
                <a:latin typeface="Calibri Light" panose="020F0302020204030204" pitchFamily="34" charset="0"/>
              </a:rPr>
            </a:br>
            <a:r>
              <a:rPr lang="en-GB" sz="2600" dirty="0" smtClean="0">
                <a:solidFill>
                  <a:srgbClr val="00B0F0"/>
                </a:solidFill>
                <a:latin typeface="Calibri Light" panose="020F0302020204030204" pitchFamily="34" charset="0"/>
              </a:rPr>
              <a:t>Secretariat of the Carpathian Convention</a:t>
            </a:r>
            <a:endParaRPr lang="en-GB" sz="2600" dirty="0">
              <a:solidFill>
                <a:srgbClr val="00B0F0"/>
              </a:solidFill>
              <a:latin typeface="Calibri Light" panose="020F0302020204030204" pitchFamily="34" charset="0"/>
            </a:endParaRPr>
          </a:p>
        </p:txBody>
      </p:sp>
      <p:pic>
        <p:nvPicPr>
          <p:cNvPr id="4098" name="Picture 2" descr="http://www.mtnforum.org/sites/default/files/styles/w600/public/news/images/pictures/copia_2_de_banner_final.jpg?itok=7k202wj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581128"/>
            <a:ext cx="57150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mountainslucerne2011.mtnforum.org/sites/default/files/imagecache/350x300/centralAs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6" y="4581128"/>
            <a:ext cx="1693418" cy="204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77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B0F0"/>
                </a:solidFill>
              </a:rPr>
              <a:t>Paras 210-212</a:t>
            </a:r>
            <a:endParaRPr lang="en-GB" sz="32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25658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4000" dirty="0" smtClean="0"/>
              <a:t>Mountains</a:t>
            </a:r>
            <a:endParaRPr lang="en-GB" sz="4000" dirty="0"/>
          </a:p>
          <a:p>
            <a:pPr marL="0" indent="0">
              <a:buNone/>
            </a:pPr>
            <a:endParaRPr lang="en-GB" sz="4000" dirty="0" smtClean="0"/>
          </a:p>
          <a:p>
            <a:pPr marL="0" indent="0">
              <a:buNone/>
            </a:pPr>
            <a:r>
              <a:rPr lang="en-GB" sz="4000" dirty="0" smtClean="0"/>
              <a:t>210</a:t>
            </a:r>
            <a:r>
              <a:rPr lang="en-GB" sz="4000" dirty="0"/>
              <a:t>. We recognize that the </a:t>
            </a:r>
            <a:r>
              <a:rPr lang="en-GB" sz="4000" b="1" dirty="0"/>
              <a:t>benefits derived from mountain regions are essential for </a:t>
            </a:r>
            <a:r>
              <a:rPr lang="en-GB" sz="4000" b="1" dirty="0" smtClean="0"/>
              <a:t>sustainable </a:t>
            </a:r>
            <a:r>
              <a:rPr lang="en-GB" sz="4000" b="1" dirty="0"/>
              <a:t>development. </a:t>
            </a:r>
            <a:r>
              <a:rPr lang="en-GB" sz="4000" dirty="0"/>
              <a:t>Mountain ecosystems play a crucial role in </a:t>
            </a:r>
            <a:r>
              <a:rPr lang="en-GB" sz="4000" b="1" dirty="0"/>
              <a:t>providing </a:t>
            </a:r>
            <a:r>
              <a:rPr lang="en-GB" sz="4000" b="1" dirty="0" smtClean="0"/>
              <a:t>water </a:t>
            </a:r>
            <a:r>
              <a:rPr lang="en-GB" sz="4000" b="1" dirty="0"/>
              <a:t>resources to a large portion of the world’s population</a:t>
            </a:r>
            <a:r>
              <a:rPr lang="en-GB" sz="4000" dirty="0"/>
              <a:t>; fragile mountain </a:t>
            </a:r>
            <a:r>
              <a:rPr lang="en-GB" sz="4000" dirty="0" smtClean="0"/>
              <a:t>ecosystems </a:t>
            </a:r>
            <a:r>
              <a:rPr lang="en-GB" sz="4000" dirty="0"/>
              <a:t>are </a:t>
            </a:r>
            <a:r>
              <a:rPr lang="en-GB" sz="4000" b="1" dirty="0"/>
              <a:t>particularly vulnerable to the adverse impacts of climate change</a:t>
            </a:r>
            <a:r>
              <a:rPr lang="en-GB" sz="4000" dirty="0"/>
              <a:t>, </a:t>
            </a:r>
            <a:r>
              <a:rPr lang="en-GB" sz="4000" dirty="0" smtClean="0"/>
              <a:t>deforestation </a:t>
            </a:r>
            <a:r>
              <a:rPr lang="en-GB" sz="4000" dirty="0"/>
              <a:t>and forest degradation, land use change, land degradation and natural </a:t>
            </a:r>
            <a:r>
              <a:rPr lang="en-GB" sz="4000" dirty="0" smtClean="0"/>
              <a:t> disasters</a:t>
            </a:r>
            <a:r>
              <a:rPr lang="en-GB" sz="4000" dirty="0"/>
              <a:t>; and mountain glaciers around the world are retreating and getting thinner, </a:t>
            </a:r>
            <a:r>
              <a:rPr lang="en-GB" sz="4000" dirty="0" smtClean="0"/>
              <a:t>with </a:t>
            </a:r>
            <a:r>
              <a:rPr lang="en-GB" sz="4000" dirty="0"/>
              <a:t>increasing impacts on the </a:t>
            </a:r>
            <a:r>
              <a:rPr lang="en-GB" sz="4000" dirty="0" smtClean="0"/>
              <a:t> environment </a:t>
            </a:r>
            <a:r>
              <a:rPr lang="en-GB" sz="4000" dirty="0"/>
              <a:t>and human well-being. </a:t>
            </a:r>
            <a:endParaRPr lang="en-GB" sz="4000" dirty="0" smtClean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 smtClean="0"/>
              <a:t>211</a:t>
            </a:r>
            <a:r>
              <a:rPr lang="en-GB" sz="4000" dirty="0"/>
              <a:t>. We further recognize that mountains are often home to communities, including </a:t>
            </a:r>
            <a:r>
              <a:rPr lang="en-GB" sz="4000" dirty="0" smtClean="0"/>
              <a:t>indigenous </a:t>
            </a:r>
            <a:r>
              <a:rPr lang="en-GB" sz="4000" dirty="0"/>
              <a:t>peoples and local communities, that have developed sustainable uses of </a:t>
            </a:r>
            <a:r>
              <a:rPr lang="en-GB" sz="4000" dirty="0" smtClean="0"/>
              <a:t>mountain </a:t>
            </a:r>
            <a:r>
              <a:rPr lang="en-GB" sz="4000" dirty="0"/>
              <a:t>resources. These communities are, however, often marginalized, and we </a:t>
            </a:r>
            <a:r>
              <a:rPr lang="en-GB" sz="4000" dirty="0" smtClean="0"/>
              <a:t>therefore </a:t>
            </a:r>
            <a:r>
              <a:rPr lang="en-GB" sz="4000" dirty="0"/>
              <a:t>stress that continued effort </a:t>
            </a:r>
            <a:r>
              <a:rPr lang="en-GB" sz="4000" dirty="0" smtClean="0"/>
              <a:t>will </a:t>
            </a:r>
            <a:r>
              <a:rPr lang="en-GB" sz="4000" dirty="0"/>
              <a:t>be required to address poverty, food </a:t>
            </a:r>
            <a:r>
              <a:rPr lang="en-GB" sz="4000" dirty="0" smtClean="0"/>
              <a:t>security </a:t>
            </a:r>
            <a:r>
              <a:rPr lang="en-GB" sz="4000" dirty="0"/>
              <a:t>and nutrition, social exclusion and environmental degradation in these </a:t>
            </a:r>
            <a:r>
              <a:rPr lang="en-GB" sz="4000" dirty="0" smtClean="0"/>
              <a:t>areas</a:t>
            </a:r>
            <a:r>
              <a:rPr lang="en-GB" sz="4000" dirty="0"/>
              <a:t>. </a:t>
            </a:r>
            <a:r>
              <a:rPr lang="en-GB" sz="4000" b="1" dirty="0"/>
              <a:t>We invite States to strengthen cooperative action with effective involvement </a:t>
            </a:r>
            <a:r>
              <a:rPr lang="en-GB" sz="4000" b="1" dirty="0" smtClean="0"/>
              <a:t>and </a:t>
            </a:r>
            <a:r>
              <a:rPr lang="en-GB" sz="4000" b="1" dirty="0"/>
              <a:t>sharing of experience of all </a:t>
            </a:r>
            <a:r>
              <a:rPr lang="en-GB" sz="4000" b="1" dirty="0" smtClean="0"/>
              <a:t>relevant stakeholders</a:t>
            </a:r>
            <a:r>
              <a:rPr lang="en-GB" sz="4000" b="1" dirty="0"/>
              <a:t>, by strengthening existing </a:t>
            </a:r>
            <a:r>
              <a:rPr lang="en-GB" sz="4000" b="1" dirty="0" smtClean="0"/>
              <a:t>arrangements</a:t>
            </a:r>
            <a:r>
              <a:rPr lang="en-GB" sz="4000" b="1" dirty="0"/>
              <a:t>, agreements and centres of excellence for sustainable mountain </a:t>
            </a:r>
            <a:r>
              <a:rPr lang="en-GB" sz="4000" b="1" dirty="0" smtClean="0"/>
              <a:t>development</a:t>
            </a:r>
            <a:r>
              <a:rPr lang="en-GB" sz="4000" b="1" dirty="0"/>
              <a:t>, as well as exploring new arrangements and agreements, as </a:t>
            </a:r>
            <a:r>
              <a:rPr lang="en-GB" sz="4000" b="1" dirty="0" smtClean="0"/>
              <a:t>appropriate</a:t>
            </a:r>
            <a:r>
              <a:rPr lang="en-GB" sz="4000" dirty="0" smtClean="0"/>
              <a:t>.</a:t>
            </a:r>
          </a:p>
          <a:p>
            <a:pPr marL="0" indent="0">
              <a:buNone/>
            </a:pPr>
            <a:r>
              <a:rPr lang="en-GB" sz="4000" dirty="0" smtClean="0"/>
              <a:t> 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212. We call for greater efforts towards the conservation of mountain ecosystems, </a:t>
            </a:r>
            <a:r>
              <a:rPr lang="en-GB" sz="4000" dirty="0" smtClean="0"/>
              <a:t>including </a:t>
            </a:r>
            <a:r>
              <a:rPr lang="en-GB" sz="4000" dirty="0"/>
              <a:t>their biodiversity. We encourage States to adopt a long-term vision and </a:t>
            </a:r>
            <a:r>
              <a:rPr lang="en-GB" sz="4000" dirty="0" smtClean="0"/>
              <a:t>holistic </a:t>
            </a:r>
            <a:r>
              <a:rPr lang="en-GB" sz="4000" dirty="0"/>
              <a:t>approaches, including by </a:t>
            </a:r>
            <a:r>
              <a:rPr lang="en-GB" sz="4000" dirty="0" smtClean="0"/>
              <a:t>incorporating </a:t>
            </a:r>
            <a:r>
              <a:rPr lang="en-GB" sz="4000" dirty="0"/>
              <a:t>mountain-specific policies into </a:t>
            </a:r>
            <a:r>
              <a:rPr lang="en-GB" sz="4000" dirty="0" smtClean="0"/>
              <a:t>national </a:t>
            </a:r>
            <a:r>
              <a:rPr lang="en-GB" sz="4000" dirty="0"/>
              <a:t>sustainable development strategies, which could include, inter alia, poverty </a:t>
            </a:r>
            <a:r>
              <a:rPr lang="en-GB" sz="4000" dirty="0" smtClean="0"/>
              <a:t>reduction </a:t>
            </a:r>
            <a:r>
              <a:rPr lang="en-GB" sz="4000" dirty="0"/>
              <a:t>plans and programmes for </a:t>
            </a:r>
            <a:r>
              <a:rPr lang="en-GB" sz="4000" dirty="0" smtClean="0"/>
              <a:t>mountain </a:t>
            </a:r>
            <a:r>
              <a:rPr lang="en-GB" sz="4000" dirty="0"/>
              <a:t>areas, particularly in developing </a:t>
            </a:r>
            <a:r>
              <a:rPr lang="en-GB" sz="4000" dirty="0" smtClean="0"/>
              <a:t>countries</a:t>
            </a:r>
            <a:r>
              <a:rPr lang="en-GB" sz="4000" dirty="0"/>
              <a:t>. In this regard, we call for </a:t>
            </a:r>
            <a:r>
              <a:rPr lang="en-GB" sz="4000" dirty="0" smtClean="0"/>
              <a:t>international </a:t>
            </a:r>
            <a:r>
              <a:rPr lang="en-GB" sz="4000" dirty="0"/>
              <a:t>support for sustainable mountain </a:t>
            </a:r>
          </a:p>
          <a:p>
            <a:pPr marL="0" indent="0">
              <a:buNone/>
            </a:pPr>
            <a:r>
              <a:rPr lang="en-GB" sz="4000" dirty="0"/>
              <a:t>development in developing countries. </a:t>
            </a:r>
          </a:p>
          <a:p>
            <a:endParaRPr lang="en-GB" dirty="0"/>
          </a:p>
        </p:txBody>
      </p:sp>
      <p:pic>
        <p:nvPicPr>
          <p:cNvPr id="2050" name="Picture 2" descr="http://www.uncsd2012.org/content/logos/Color%20Horizontal/Englis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2029000" cy="68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4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Follow-up action by UNEP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22" y="1315305"/>
            <a:ext cx="8229600" cy="4525963"/>
          </a:xfrm>
        </p:spPr>
        <p:txBody>
          <a:bodyPr/>
          <a:lstStyle/>
          <a:p>
            <a:pPr>
              <a:buFont typeface="Wingdings"/>
              <a:buChar char="à"/>
            </a:pPr>
            <a:endParaRPr lang="en-GB" sz="2800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en-GB" sz="2800" dirty="0" smtClean="0">
                <a:sym typeface="Wingdings" panose="05000000000000000000" pitchFamily="2" charset="2"/>
              </a:rPr>
              <a:t>Inter-regional project “Climate change action in developing countries with fragile mountainous ecosystems from a sub-regional perspective”, </a:t>
            </a:r>
            <a:r>
              <a:rPr lang="en-GB" sz="2800" dirty="0" err="1" smtClean="0">
                <a:sym typeface="Wingdings" panose="05000000000000000000" pitchFamily="2" charset="2"/>
              </a:rPr>
              <a:t>PoW</a:t>
            </a:r>
            <a:r>
              <a:rPr lang="en-GB" sz="2800" dirty="0" smtClean="0">
                <a:sym typeface="Wingdings" panose="05000000000000000000" pitchFamily="2" charset="2"/>
              </a:rPr>
              <a:t> 2014-15/16-17, </a:t>
            </a:r>
            <a:r>
              <a:rPr lang="en-GB" sz="2800" dirty="0" err="1" smtClean="0">
                <a:sym typeface="Wingdings" panose="05000000000000000000" pitchFamily="2" charset="2"/>
              </a:rPr>
              <a:t>sp</a:t>
            </a:r>
            <a:r>
              <a:rPr lang="en-GB" sz="2800" dirty="0" smtClean="0">
                <a:sym typeface="Wingdings" panose="05000000000000000000" pitchFamily="2" charset="2"/>
              </a:rPr>
              <a:t>: climate change</a:t>
            </a:r>
          </a:p>
          <a:p>
            <a:pPr>
              <a:buFont typeface="Wingdings"/>
              <a:buChar char="à"/>
            </a:pPr>
            <a:r>
              <a:rPr lang="en-GB" sz="2800" dirty="0" smtClean="0">
                <a:sym typeface="Wingdings" panose="05000000000000000000" pitchFamily="2" charset="2"/>
              </a:rPr>
              <a:t>Support climate change adaptation and cooperative action, strengthen RMCCA as centre of excellence</a:t>
            </a:r>
          </a:p>
          <a:p>
            <a:pPr>
              <a:buFont typeface="Wingdings"/>
              <a:buChar char="à"/>
            </a:pPr>
            <a:r>
              <a:rPr lang="en-GB" sz="2800" dirty="0" smtClean="0">
                <a:sym typeface="Wingdings" panose="05000000000000000000" pitchFamily="2" charset="2"/>
              </a:rPr>
              <a:t>ICSD Decision: April 2014</a:t>
            </a:r>
          </a:p>
          <a:p>
            <a:pPr>
              <a:buFont typeface="Wingdings"/>
              <a:buChar char="à"/>
            </a:pPr>
            <a:endParaRPr lang="en-GB" dirty="0" smtClean="0">
              <a:sym typeface="Wingdings" panose="05000000000000000000" pitchFamily="2" charset="2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28430" y="5589240"/>
            <a:ext cx="7387985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Mountain Workshop, 24 November 2014 – towards participatory sub-regional mountain response assessments</a:t>
            </a:r>
            <a:endParaRPr lang="en-GB" sz="2200" dirty="0"/>
          </a:p>
        </p:txBody>
      </p:sp>
      <p:sp>
        <p:nvSpPr>
          <p:cNvPr id="5" name="Down Arrow 4"/>
          <p:cNvSpPr/>
          <p:nvPr/>
        </p:nvSpPr>
        <p:spPr>
          <a:xfrm>
            <a:off x="3769222" y="5229200"/>
            <a:ext cx="1706399" cy="46805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99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32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Overall initiative in the context of Mountain Partnership to mainstream mountain-related issues into the Post-2015/SDGs discussions</a:t>
            </a:r>
            <a:endParaRPr lang="en-GB" sz="28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Mountain policy briefs (</a:t>
            </a:r>
            <a:r>
              <a:rPr lang="en-GB" sz="2000" dirty="0" smtClean="0"/>
              <a:t>visit also </a:t>
            </a:r>
            <a:r>
              <a:rPr lang="en-GB" sz="2000" dirty="0" smtClean="0">
                <a:hlinkClick r:id="rId2"/>
              </a:rPr>
              <a:t>www.grida.no</a:t>
            </a:r>
            <a:r>
              <a:rPr lang="en-GB" sz="2800" dirty="0" smtClean="0"/>
              <a:t>)</a:t>
            </a:r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Follow-up action by UNEP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1026" name="Picture 2" descr="http://www.grida.no/images/_thumbs/covers/2014/mountains-energy-190p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41168"/>
            <a:ext cx="18097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rida.no/images/covers/2014/mountains-forests_190x18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908626"/>
            <a:ext cx="18097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grida.no/images/covers/2014/mountains-climate_190x17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51" y="4873342"/>
            <a:ext cx="1924264" cy="1812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grida.no/images/covers/2014/sdg-water_160x15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871859"/>
            <a:ext cx="1837308" cy="181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mountainpartnership.org/uploads/pics/post_201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978" y="2560542"/>
            <a:ext cx="3899570" cy="1452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RID-Arenda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365104"/>
            <a:ext cx="1440160" cy="67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83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OWG proposal June 2014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smtClean="0">
                <a:solidFill>
                  <a:srgbClr val="00B0F0"/>
                </a:solidFill>
              </a:rPr>
              <a:t>Goal 6 water </a:t>
            </a:r>
          </a:p>
          <a:p>
            <a:pPr marL="0" indent="0">
              <a:buNone/>
            </a:pPr>
            <a:r>
              <a:rPr lang="en-GB" sz="2200" dirty="0" smtClean="0"/>
              <a:t>6.6 </a:t>
            </a:r>
            <a:r>
              <a:rPr lang="en-GB" sz="2200" dirty="0"/>
              <a:t>By 2020, protect and restore water-related </a:t>
            </a:r>
            <a:r>
              <a:rPr lang="en-GB" sz="2200" dirty="0" smtClean="0"/>
              <a:t>   ecosystems</a:t>
            </a:r>
            <a:r>
              <a:rPr lang="en-GB" sz="2200" dirty="0"/>
              <a:t>, including </a:t>
            </a:r>
            <a:r>
              <a:rPr lang="en-GB" sz="2200" b="1" dirty="0"/>
              <a:t>mountains, </a:t>
            </a:r>
            <a:r>
              <a:rPr lang="en-GB" sz="2200" dirty="0" smtClean="0"/>
              <a:t>forests, wetlands</a:t>
            </a:r>
            <a:r>
              <a:rPr lang="en-GB" sz="2200" dirty="0"/>
              <a:t>, rivers, aquifers and </a:t>
            </a:r>
            <a:r>
              <a:rPr lang="en-GB" sz="2200" dirty="0" smtClean="0"/>
              <a:t>lakes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>
                <a:solidFill>
                  <a:srgbClr val="00B0F0"/>
                </a:solidFill>
              </a:rPr>
              <a:t>Goal 15 biodiversity</a:t>
            </a:r>
            <a:endParaRPr lang="en-GB" sz="22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sz="2200" dirty="0" smtClean="0"/>
              <a:t>15.1 </a:t>
            </a:r>
            <a:r>
              <a:rPr lang="en-GB" sz="2200" dirty="0"/>
              <a:t>By 2020, ensure the conservation, restoration and sustainable use of terrestrial and inland </a:t>
            </a:r>
            <a:r>
              <a:rPr lang="en-GB" sz="2200" dirty="0" smtClean="0"/>
              <a:t>freshwater </a:t>
            </a:r>
            <a:r>
              <a:rPr lang="en-GB" sz="2200" dirty="0"/>
              <a:t>ecosystems and their services, in particular forests, wetlands, </a:t>
            </a:r>
            <a:r>
              <a:rPr lang="en-GB" sz="2200" b="1" dirty="0"/>
              <a:t>mountains</a:t>
            </a:r>
            <a:r>
              <a:rPr lang="en-GB" sz="2200" dirty="0"/>
              <a:t> and </a:t>
            </a:r>
            <a:r>
              <a:rPr lang="en-GB" sz="2200" dirty="0" err="1"/>
              <a:t>drylands</a:t>
            </a:r>
            <a:r>
              <a:rPr lang="en-GB" sz="2200" dirty="0"/>
              <a:t>, in </a:t>
            </a:r>
            <a:r>
              <a:rPr lang="en-GB" sz="2200" dirty="0" smtClean="0"/>
              <a:t>line </a:t>
            </a:r>
            <a:r>
              <a:rPr lang="en-GB" sz="2200" dirty="0"/>
              <a:t>with obligations under international agreements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928430" y="5589240"/>
            <a:ext cx="7387985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Future: Implementation of mountain-specific targets and indicators in Central </a:t>
            </a:r>
            <a:r>
              <a:rPr lang="en-GB" sz="2200" dirty="0" smtClean="0"/>
              <a:t>Asia?</a:t>
            </a:r>
            <a:endParaRPr lang="en-GB" sz="2200" dirty="0"/>
          </a:p>
        </p:txBody>
      </p:sp>
      <p:sp>
        <p:nvSpPr>
          <p:cNvPr id="5" name="Down Arrow 4"/>
          <p:cNvSpPr/>
          <p:nvPr/>
        </p:nvSpPr>
        <p:spPr>
          <a:xfrm>
            <a:off x="3769222" y="5229200"/>
            <a:ext cx="1706399" cy="46805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5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466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Rio+20 and mountains 2 years later..</vt:lpstr>
      <vt:lpstr>Paras 210-212</vt:lpstr>
      <vt:lpstr>Follow-up action by UNEP</vt:lpstr>
      <vt:lpstr>Follow-up action by UNEP</vt:lpstr>
      <vt:lpstr>OWG proposal June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Matthias Jurek</dc:creator>
  <cp:lastModifiedBy>Matthias Jurek</cp:lastModifiedBy>
  <cp:revision>10</cp:revision>
  <dcterms:created xsi:type="dcterms:W3CDTF">2014-11-25T03:48:41Z</dcterms:created>
  <dcterms:modified xsi:type="dcterms:W3CDTF">2014-11-25T07:27:26Z</dcterms:modified>
</cp:coreProperties>
</file>