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20" r:id="rId2"/>
  </p:sldMasterIdLst>
  <p:notesMasterIdLst>
    <p:notesMasterId r:id="rId11"/>
  </p:notesMasterIdLst>
  <p:handoutMasterIdLst>
    <p:handoutMasterId r:id="rId12"/>
  </p:handoutMasterIdLst>
  <p:sldIdLst>
    <p:sldId id="272" r:id="rId3"/>
    <p:sldId id="276" r:id="rId4"/>
    <p:sldId id="281" r:id="rId5"/>
    <p:sldId id="277" r:id="rId6"/>
    <p:sldId id="278" r:id="rId7"/>
    <p:sldId id="279" r:id="rId8"/>
    <p:sldId id="282" r:id="rId9"/>
    <p:sldId id="283" r:id="rId1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43" autoAdjust="0"/>
  </p:normalViewPr>
  <p:slideViewPr>
    <p:cSldViewPr>
      <p:cViewPr>
        <p:scale>
          <a:sx n="106" d="100"/>
          <a:sy n="106" d="100"/>
        </p:scale>
        <p:origin x="-17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6580A2E-6EDE-438C-A5E8-C3B05CC1AF3A}" type="datetimeFigureOut">
              <a:rPr lang="fr-BE" smtClean="0"/>
              <a:t>18/11/2014</a:t>
            </a:fld>
            <a:endParaRPr lang="fr-B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FADF44F-488F-4C47-9026-8CB0D03192D0}" type="slidenum">
              <a:rPr lang="fr-BE" smtClean="0"/>
              <a:t>‹#›</a:t>
            </a:fld>
            <a:endParaRPr lang="fr-BE"/>
          </a:p>
        </p:txBody>
      </p:sp>
    </p:spTree>
    <p:extLst>
      <p:ext uri="{BB962C8B-B14F-4D97-AF65-F5344CB8AC3E}">
        <p14:creationId xmlns:p14="http://schemas.microsoft.com/office/powerpoint/2010/main" val="563247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675F3A5-8898-4B62-B0F5-23D865D72926}" type="datetimeFigureOut">
              <a:rPr lang="fr-BE" smtClean="0"/>
              <a:t>18/11/2014</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8F7A6E9-18B2-45D0-BE6B-60676954108E}" type="slidenum">
              <a:rPr lang="fr-BE" smtClean="0"/>
              <a:t>‹#›</a:t>
            </a:fld>
            <a:endParaRPr lang="fr-BE"/>
          </a:p>
        </p:txBody>
      </p:sp>
    </p:spTree>
    <p:extLst>
      <p:ext uri="{BB962C8B-B14F-4D97-AF65-F5344CB8AC3E}">
        <p14:creationId xmlns:p14="http://schemas.microsoft.com/office/powerpoint/2010/main" val="1154607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ea typeface="MS PGothic" pitchFamily="34" charset="-128"/>
              </a:defRPr>
            </a:lvl1pPr>
            <a:lvl2pPr marL="37977243" indent="-37519494" eaLnBrk="0" hangingPunct="0">
              <a:defRPr sz="2000">
                <a:solidFill>
                  <a:schemeClr val="tx1"/>
                </a:solidFill>
                <a:latin typeface="Arial" pitchFamily="34" charset="0"/>
                <a:ea typeface="MS PGothic" pitchFamily="34" charset="-128"/>
              </a:defRPr>
            </a:lvl2pPr>
            <a:lvl3pPr eaLnBrk="0" hangingPunct="0">
              <a:defRPr sz="2000">
                <a:solidFill>
                  <a:schemeClr val="tx1"/>
                </a:solidFill>
                <a:latin typeface="Arial" pitchFamily="34" charset="0"/>
                <a:ea typeface="MS PGothic" pitchFamily="34" charset="-128"/>
              </a:defRPr>
            </a:lvl3pPr>
            <a:lvl4pPr eaLnBrk="0" hangingPunct="0">
              <a:defRPr sz="2000">
                <a:solidFill>
                  <a:schemeClr val="tx1"/>
                </a:solidFill>
                <a:latin typeface="Arial" pitchFamily="34" charset="0"/>
                <a:ea typeface="MS PGothic" pitchFamily="34" charset="-128"/>
              </a:defRPr>
            </a:lvl4pPr>
            <a:lvl5pPr eaLnBrk="0" hangingPunct="0">
              <a:defRPr sz="2000">
                <a:solidFill>
                  <a:schemeClr val="tx1"/>
                </a:solidFill>
                <a:latin typeface="Arial" pitchFamily="34" charset="0"/>
                <a:ea typeface="MS PGothic" pitchFamily="34" charset="-128"/>
              </a:defRPr>
            </a:lvl5pPr>
            <a:lvl6pPr marL="457749" eaLnBrk="0" fontAlgn="base" hangingPunct="0">
              <a:spcBef>
                <a:spcPct val="0"/>
              </a:spcBef>
              <a:spcAft>
                <a:spcPct val="0"/>
              </a:spcAft>
              <a:defRPr sz="2000">
                <a:solidFill>
                  <a:schemeClr val="tx1"/>
                </a:solidFill>
                <a:latin typeface="Arial" pitchFamily="34" charset="0"/>
                <a:ea typeface="MS PGothic" pitchFamily="34" charset="-128"/>
              </a:defRPr>
            </a:lvl6pPr>
            <a:lvl7pPr marL="915497" eaLnBrk="0" fontAlgn="base" hangingPunct="0">
              <a:spcBef>
                <a:spcPct val="0"/>
              </a:spcBef>
              <a:spcAft>
                <a:spcPct val="0"/>
              </a:spcAft>
              <a:defRPr sz="2000">
                <a:solidFill>
                  <a:schemeClr val="tx1"/>
                </a:solidFill>
                <a:latin typeface="Arial" pitchFamily="34" charset="0"/>
                <a:ea typeface="MS PGothic" pitchFamily="34" charset="-128"/>
              </a:defRPr>
            </a:lvl7pPr>
            <a:lvl8pPr marL="1373246" eaLnBrk="0" fontAlgn="base" hangingPunct="0">
              <a:spcBef>
                <a:spcPct val="0"/>
              </a:spcBef>
              <a:spcAft>
                <a:spcPct val="0"/>
              </a:spcAft>
              <a:defRPr sz="2000">
                <a:solidFill>
                  <a:schemeClr val="tx1"/>
                </a:solidFill>
                <a:latin typeface="Arial" pitchFamily="34" charset="0"/>
                <a:ea typeface="MS PGothic" pitchFamily="34" charset="-128"/>
              </a:defRPr>
            </a:lvl8pPr>
            <a:lvl9pPr marL="1830995" eaLnBrk="0" fontAlgn="base" hangingPunct="0">
              <a:spcBef>
                <a:spcPct val="0"/>
              </a:spcBef>
              <a:spcAft>
                <a:spcPct val="0"/>
              </a:spcAft>
              <a:defRPr sz="2000">
                <a:solidFill>
                  <a:schemeClr val="tx1"/>
                </a:solidFill>
                <a:latin typeface="Arial" pitchFamily="34" charset="0"/>
                <a:ea typeface="MS PGothic" pitchFamily="34" charset="-128"/>
              </a:defRPr>
            </a:lvl9pPr>
          </a:lstStyle>
          <a:p>
            <a:pPr eaLnBrk="1" hangingPunct="1"/>
            <a:fld id="{E304D0D7-24E1-4F5E-A09C-900CECC7101B}" type="slidenum">
              <a:rPr lang="de-DE" sz="1200">
                <a:solidFill>
                  <a:prstClr val="black"/>
                </a:solidFill>
                <a:latin typeface="Times New Roman" pitchFamily="18" charset="0"/>
              </a:rPr>
              <a:pPr eaLnBrk="1" hangingPunct="1"/>
              <a:t>1</a:t>
            </a:fld>
            <a:endParaRPr lang="de-DE" sz="1200">
              <a:solidFill>
                <a:prstClr val="black"/>
              </a:solidFill>
              <a:latin typeface="Times New Roman" pitchFamily="18" charset="0"/>
            </a:endParaRPr>
          </a:p>
        </p:txBody>
      </p:sp>
      <p:sp>
        <p:nvSpPr>
          <p:cNvPr id="53251" name="Rectangle 2"/>
          <p:cNvSpPr>
            <a:spLocks noGrp="1" noRot="1" noChangeAspect="1" noChangeArrowheads="1" noTextEdit="1"/>
          </p:cNvSpPr>
          <p:nvPr>
            <p:ph type="sldImg"/>
          </p:nvPr>
        </p:nvSpPr>
        <p:spPr>
          <a:xfrm>
            <a:off x="917575" y="744538"/>
            <a:ext cx="4965700" cy="3724275"/>
          </a:xfrm>
          <a:ln/>
        </p:spPr>
      </p:sp>
      <p:sp>
        <p:nvSpPr>
          <p:cNvPr id="53252" name="Rectangle 3"/>
          <p:cNvSpPr>
            <a:spLocks noGrp="1" noChangeArrowheads="1"/>
          </p:cNvSpPr>
          <p:nvPr>
            <p:ph type="body" idx="1"/>
          </p:nvPr>
        </p:nvSpPr>
        <p:spPr>
          <a:xfrm>
            <a:off x="907577" y="4714481"/>
            <a:ext cx="4982524" cy="44673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Exchange of opinions</a:t>
            </a:r>
            <a:r>
              <a:rPr lang="en-US" sz="1200" kern="1200" dirty="0" smtClean="0">
                <a:solidFill>
                  <a:schemeClr val="tx1"/>
                </a:solidFill>
                <a:effectLst/>
                <a:latin typeface="+mn-lt"/>
                <a:ea typeface="+mn-ea"/>
                <a:cs typeface="+mn-cs"/>
              </a:rPr>
              <a:t> on current initiatives, priority areas with the focus on addressing environmental issues: degradation of mountain ecosystems , degradation of land, atmospheric air pollution, wastes management, water pollution…</a:t>
            </a:r>
            <a:endParaRPr lang="fr-BE" sz="1200" kern="1200" dirty="0" smtClean="0">
              <a:solidFill>
                <a:schemeClr val="tx1"/>
              </a:solidFill>
              <a:effectLst/>
              <a:latin typeface="+mn-lt"/>
              <a:ea typeface="+mn-ea"/>
              <a:cs typeface="+mn-cs"/>
            </a:endParaRPr>
          </a:p>
          <a:p>
            <a:pPr eaLnBrk="1" hangingPunct="1"/>
            <a:endParaRPr lang="en-US" b="1"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1" kern="1200" dirty="0" smtClean="0">
                <a:solidFill>
                  <a:schemeClr val="tx1"/>
                </a:solidFill>
                <a:latin typeface="+mn-lt"/>
                <a:ea typeface="+mn-ea"/>
                <a:cs typeface="+mn-cs"/>
              </a:rPr>
              <a:t>Q1: Why is biodiversity important for sustainable development?</a:t>
            </a:r>
            <a:endParaRPr lang="en-US"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Biodiversity is important for sustainable development in many ways, as it provides the critical foundation for sustainable development and human well-being</a:t>
            </a:r>
            <a:r>
              <a:rPr lang="en-GB" sz="1200" kern="1200" dirty="0" smtClean="0">
                <a:solidFill>
                  <a:schemeClr val="tx1"/>
                </a:solidFill>
                <a:latin typeface="+mn-lt"/>
                <a:ea typeface="+mn-ea"/>
                <a:cs typeface="+mn-cs"/>
              </a:rPr>
              <a:t>: (i) At the simplest level, the components of biodiversity comprise many natural resources essential for human development including food, fibre, fuel, and medicinal plants. These are provided both from managed agricultural ecosystems and less managed “natural” ecosystems. (ii) Biodiversity also underpins the functioning of these ecosystems and the provision of ecosystem services such as clean water (quality, quantity and evenness of supply), as well as services such as pollination, regulation of pests and diseases, etc. (iii) Ecosystems, species and genetic diversity provide for adaptation to current needs and adaptability to meet future needs. Ecosystem resilience depends on biodiversity. (iv) Biodiversity also provides spiritual, psychological and cultural benefits.</a:t>
            </a:r>
            <a:r>
              <a:rPr lang="en-GB"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endParaRPr lang="en-US" dirty="0" smtClean="0"/>
          </a:p>
          <a:p>
            <a:endParaRPr lang="fr-BE" dirty="0"/>
          </a:p>
        </p:txBody>
      </p:sp>
      <p:sp>
        <p:nvSpPr>
          <p:cNvPr id="4" name="Slide Number Placeholder 3"/>
          <p:cNvSpPr>
            <a:spLocks noGrp="1"/>
          </p:cNvSpPr>
          <p:nvPr>
            <p:ph type="sldNum" sz="quarter" idx="10"/>
          </p:nvPr>
        </p:nvSpPr>
        <p:spPr/>
        <p:txBody>
          <a:bodyPr/>
          <a:lstStyle/>
          <a:p>
            <a:fld id="{F8F7A6E9-18B2-45D0-BE6B-60676954108E}" type="slidenum">
              <a:rPr lang="fr-BE" smtClean="0"/>
              <a:t>2</a:t>
            </a:fld>
            <a:endParaRPr lang="fr-BE"/>
          </a:p>
        </p:txBody>
      </p:sp>
    </p:spTree>
    <p:extLst>
      <p:ext uri="{BB962C8B-B14F-4D97-AF65-F5344CB8AC3E}">
        <p14:creationId xmlns:p14="http://schemas.microsoft.com/office/powerpoint/2010/main" val="866109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smtClean="0"/>
              <a:t>Here</a:t>
            </a:r>
            <a:r>
              <a:rPr lang="fr-BE" dirty="0" smtClean="0"/>
              <a:t> are </a:t>
            </a:r>
            <a:r>
              <a:rPr lang="fr-BE" dirty="0" err="1" smtClean="0"/>
              <a:t>listed</a:t>
            </a:r>
            <a:r>
              <a:rPr lang="fr-BE" dirty="0" smtClean="0"/>
              <a:t> all services </a:t>
            </a:r>
            <a:r>
              <a:rPr lang="fr-BE" dirty="0" err="1" smtClean="0"/>
              <a:t>provided</a:t>
            </a:r>
            <a:r>
              <a:rPr lang="fr-BE" dirty="0" smtClean="0"/>
              <a:t> by a </a:t>
            </a:r>
            <a:r>
              <a:rPr lang="fr-BE" dirty="0" err="1" smtClean="0"/>
              <a:t>mountain</a:t>
            </a:r>
            <a:r>
              <a:rPr lang="fr-BE" dirty="0" smtClean="0"/>
              <a:t> </a:t>
            </a:r>
            <a:r>
              <a:rPr lang="fr-BE" dirty="0" err="1" smtClean="0"/>
              <a:t>ecosystem</a:t>
            </a:r>
            <a:r>
              <a:rPr lang="fr-BE" dirty="0" smtClean="0"/>
              <a:t> in Central </a:t>
            </a:r>
            <a:r>
              <a:rPr lang="fr-BE" dirty="0" err="1" smtClean="0"/>
              <a:t>asia</a:t>
            </a:r>
            <a:endParaRPr lang="fr-BE" dirty="0" smtClean="0"/>
          </a:p>
          <a:p>
            <a:r>
              <a:rPr lang="fr-BE" dirty="0" smtClean="0"/>
              <a:t>Go</a:t>
            </a:r>
            <a:r>
              <a:rPr lang="fr-BE" baseline="0" dirty="0" smtClean="0"/>
              <a:t> </a:t>
            </a:r>
            <a:r>
              <a:rPr lang="fr-BE" baseline="0" dirty="0" err="1" smtClean="0"/>
              <a:t>through</a:t>
            </a:r>
            <a:r>
              <a:rPr lang="fr-BE" baseline="0" dirty="0" smtClean="0"/>
              <a:t> </a:t>
            </a:r>
            <a:r>
              <a:rPr lang="fr-BE" baseline="0" dirty="0" err="1" smtClean="0"/>
              <a:t>each</a:t>
            </a:r>
            <a:r>
              <a:rPr lang="fr-BE" baseline="0" dirty="0" smtClean="0"/>
              <a:t> service to show the </a:t>
            </a:r>
            <a:r>
              <a:rPr lang="fr-BE" baseline="0" dirty="0" err="1" smtClean="0"/>
              <a:t>variety</a:t>
            </a:r>
            <a:r>
              <a:rPr lang="fr-BE" baseline="0" dirty="0" smtClean="0"/>
              <a:t> of </a:t>
            </a:r>
            <a:r>
              <a:rPr lang="fr-BE" baseline="0" dirty="0" err="1" smtClean="0"/>
              <a:t>what</a:t>
            </a:r>
            <a:r>
              <a:rPr lang="fr-BE" baseline="0" dirty="0" smtClean="0"/>
              <a:t> a </a:t>
            </a:r>
            <a:r>
              <a:rPr lang="fr-BE" baseline="0" dirty="0" err="1" smtClean="0"/>
              <a:t>mountain</a:t>
            </a:r>
            <a:r>
              <a:rPr lang="fr-BE" baseline="0" dirty="0" smtClean="0"/>
              <a:t> </a:t>
            </a:r>
            <a:r>
              <a:rPr lang="fr-BE" baseline="0" dirty="0" err="1" smtClean="0"/>
              <a:t>can</a:t>
            </a:r>
            <a:r>
              <a:rPr lang="fr-BE" baseline="0" dirty="0" smtClean="0"/>
              <a:t> </a:t>
            </a:r>
            <a:r>
              <a:rPr lang="fr-BE" baseline="0" dirty="0" err="1" smtClean="0"/>
              <a:t>offer</a:t>
            </a:r>
            <a:r>
              <a:rPr lang="fr-BE" baseline="0" dirty="0" smtClean="0"/>
              <a:t> – </a:t>
            </a:r>
            <a:r>
              <a:rPr lang="fr-BE" baseline="0" dirty="0" err="1" smtClean="0"/>
              <a:t>we</a:t>
            </a:r>
            <a:r>
              <a:rPr lang="fr-BE" baseline="0" dirty="0" smtClean="0"/>
              <a:t> </a:t>
            </a:r>
            <a:r>
              <a:rPr lang="fr-BE" baseline="0" dirty="0" err="1" smtClean="0"/>
              <a:t>usually</a:t>
            </a:r>
            <a:r>
              <a:rPr lang="fr-BE" baseline="0" dirty="0" smtClean="0"/>
              <a:t> have a </a:t>
            </a:r>
            <a:r>
              <a:rPr lang="fr-BE" baseline="0" dirty="0" err="1" smtClean="0"/>
              <a:t>tendency</a:t>
            </a:r>
            <a:r>
              <a:rPr lang="fr-BE" baseline="0" dirty="0" smtClean="0"/>
              <a:t> to </a:t>
            </a:r>
            <a:r>
              <a:rPr lang="fr-BE" baseline="0" dirty="0" err="1" smtClean="0"/>
              <a:t>forget</a:t>
            </a:r>
            <a:r>
              <a:rPr lang="fr-BE" baseline="0" dirty="0" smtClean="0"/>
              <a:t> essential services </a:t>
            </a:r>
            <a:r>
              <a:rPr lang="fr-BE" baseline="0" dirty="0" err="1" smtClean="0"/>
              <a:t>such</a:t>
            </a:r>
            <a:r>
              <a:rPr lang="fr-BE" baseline="0" dirty="0" smtClean="0"/>
              <a:t> as </a:t>
            </a:r>
            <a:r>
              <a:rPr lang="fr-BE" baseline="0" dirty="0" err="1" smtClean="0"/>
              <a:t>weather</a:t>
            </a:r>
            <a:r>
              <a:rPr lang="fr-BE" baseline="0" dirty="0" smtClean="0"/>
              <a:t> formation, </a:t>
            </a:r>
            <a:r>
              <a:rPr lang="fr-BE" baseline="0" dirty="0" err="1" smtClean="0"/>
              <a:t>pollination</a:t>
            </a:r>
            <a:r>
              <a:rPr lang="fr-BE" baseline="0" dirty="0" smtClean="0"/>
              <a:t>, …</a:t>
            </a:r>
            <a:endParaRPr lang="fr-BE" dirty="0"/>
          </a:p>
        </p:txBody>
      </p:sp>
      <p:sp>
        <p:nvSpPr>
          <p:cNvPr id="4" name="Slide Number Placeholder 3"/>
          <p:cNvSpPr>
            <a:spLocks noGrp="1"/>
          </p:cNvSpPr>
          <p:nvPr>
            <p:ph type="sldNum" sz="quarter" idx="10"/>
          </p:nvPr>
        </p:nvSpPr>
        <p:spPr/>
        <p:txBody>
          <a:bodyPr/>
          <a:lstStyle/>
          <a:p>
            <a:fld id="{F8F7A6E9-18B2-45D0-BE6B-60676954108E}" type="slidenum">
              <a:rPr lang="fr-BE" smtClean="0">
                <a:solidFill>
                  <a:prstClr val="black"/>
                </a:solidFill>
              </a:rPr>
              <a:pPr/>
              <a:t>3</a:t>
            </a:fld>
            <a:endParaRPr lang="fr-BE">
              <a:solidFill>
                <a:prstClr val="black"/>
              </a:solidFill>
            </a:endParaRPr>
          </a:p>
        </p:txBody>
      </p:sp>
    </p:spTree>
    <p:extLst>
      <p:ext uri="{BB962C8B-B14F-4D97-AF65-F5344CB8AC3E}">
        <p14:creationId xmlns:p14="http://schemas.microsoft.com/office/powerpoint/2010/main" val="1914717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Times New Roman" charset="0"/>
                <a:ea typeface="MS PGothic" pitchFamily="34" charset="-128"/>
                <a:cs typeface="ＭＳ Ｐゴシック" charset="-128"/>
              </a:rPr>
              <a:t>Environment and the economic pillar</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Environmental services and economic goods can be interchanged to a certain degree, which can justify limited</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environmental losses in exchange for economic growth. But it is important to remember that these substitutions</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have their limits; neither aspect should outweigh the other. Environmental services are not less valuable</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than economic goods. Breathing clean air, finding firewood for cooking, drinking clean water and being safe from</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floods… all provide for essential human needs. So, despite the fact that the environment has suffered from unbalanced</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economic growth, the economic and environmental pillars play a complementary role in satisfying human</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needs. They are also interrelated. For instance, economic development can reduce our direct dependence on</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nature, and yet depends on the environment in several ways:</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Raw materials used in the production of goods come from nature, as does the energy needed for production</a:t>
            </a:r>
          </a:p>
          <a:p>
            <a:r>
              <a:rPr lang="fr-BE" sz="1200" b="0" i="0" u="none" strike="noStrike" kern="1200" baseline="0" dirty="0" smtClean="0">
                <a:solidFill>
                  <a:schemeClr val="tx1"/>
                </a:solidFill>
                <a:latin typeface="Times New Roman" charset="0"/>
                <a:ea typeface="MS PGothic" pitchFamily="34" charset="-128"/>
                <a:cs typeface="ＭＳ Ｐゴシック" charset="-128"/>
              </a:rPr>
              <a:t>and transport.</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The cost of extracting raw materials tends to increase when natural resources become scarce or</a:t>
            </a:r>
          </a:p>
          <a:p>
            <a:r>
              <a:rPr lang="fr-BE" sz="1200" b="0" i="0" u="none" strike="noStrike" kern="1200" baseline="0" dirty="0" err="1" smtClean="0">
                <a:solidFill>
                  <a:schemeClr val="tx1"/>
                </a:solidFill>
                <a:latin typeface="Times New Roman" charset="0"/>
                <a:ea typeface="MS PGothic" pitchFamily="34" charset="-128"/>
                <a:cs typeface="ＭＳ Ｐゴシック" charset="-128"/>
              </a:rPr>
              <a:t>degraded</a:t>
            </a:r>
            <a:r>
              <a:rPr lang="fr-BE" sz="1200" b="0" i="0" u="none" strike="noStrike" kern="1200" baseline="0" dirty="0" smtClean="0">
                <a:solidFill>
                  <a:schemeClr val="tx1"/>
                </a:solidFill>
                <a:latin typeface="Times New Roman" charset="0"/>
                <a:ea typeface="MS PGothic" pitchFamily="34" charset="-128"/>
                <a:cs typeface="ＭＳ Ｐゴシック" charset="-128"/>
              </a:rPr>
              <a:t>.</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Environmental services have a crucial importance but are not included in national accounts because they</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are difficult to value in monetary terms.</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Adverse environmental effects (e.g. pollution, floods or fires) can damage or destroy economic goods and</a:t>
            </a:r>
          </a:p>
          <a:p>
            <a:r>
              <a:rPr lang="fr-BE" sz="1200" b="0" i="0" u="none" strike="noStrike" kern="1200" baseline="0" dirty="0" err="1" smtClean="0">
                <a:solidFill>
                  <a:schemeClr val="tx1"/>
                </a:solidFill>
                <a:latin typeface="Times New Roman" charset="0"/>
                <a:ea typeface="MS PGothic" pitchFamily="34" charset="-128"/>
                <a:cs typeface="ＭＳ Ｐゴシック" charset="-128"/>
              </a:rPr>
              <a:t>equipment</a:t>
            </a:r>
            <a:r>
              <a:rPr lang="fr-BE" sz="1200" b="0" i="0" u="none" strike="noStrike" kern="1200" baseline="0" dirty="0" smtClean="0">
                <a:solidFill>
                  <a:schemeClr val="tx1"/>
                </a:solidFill>
                <a:latin typeface="Times New Roman" charset="0"/>
                <a:ea typeface="MS PGothic" pitchFamily="34" charset="-128"/>
                <a:cs typeface="ＭＳ Ｐゴシック" charset="-128"/>
              </a:rPr>
              <a:t>.</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a:t>
            </a:r>
            <a:r>
              <a:rPr lang="en-US" sz="1200" b="0" i="0" u="none" strike="noStrike" kern="1200" baseline="0" dirty="0" err="1" smtClean="0">
                <a:solidFill>
                  <a:schemeClr val="tx1"/>
                </a:solidFill>
                <a:latin typeface="Times New Roman" charset="0"/>
                <a:ea typeface="MS PGothic" pitchFamily="34" charset="-128"/>
                <a:cs typeface="ＭＳ Ｐゴシック" charset="-128"/>
              </a:rPr>
              <a:t>Labour</a:t>
            </a:r>
            <a:r>
              <a:rPr lang="en-US" sz="1200" b="0" i="0" u="none" strike="noStrike" kern="1200" baseline="0" dirty="0" smtClean="0">
                <a:solidFill>
                  <a:schemeClr val="tx1"/>
                </a:solidFill>
                <a:latin typeface="Times New Roman" charset="0"/>
                <a:ea typeface="MS PGothic" pitchFamily="34" charset="-128"/>
                <a:cs typeface="ＭＳ Ｐゴシック" charset="-128"/>
              </a:rPr>
              <a:t> productivity is linked to the nutrition and health of workers, two variables which are directly influenced</a:t>
            </a:r>
          </a:p>
          <a:p>
            <a:r>
              <a:rPr lang="fr-BE" sz="1200" b="0" i="0" u="none" strike="noStrike" kern="1200" baseline="0" dirty="0" smtClean="0">
                <a:solidFill>
                  <a:schemeClr val="tx1"/>
                </a:solidFill>
                <a:latin typeface="Times New Roman" charset="0"/>
                <a:ea typeface="MS PGothic" pitchFamily="34" charset="-128"/>
                <a:cs typeface="ＭＳ Ｐゴシック" charset="-128"/>
              </a:rPr>
              <a:t>by the </a:t>
            </a:r>
            <a:r>
              <a:rPr lang="fr-BE" sz="1200" b="0" i="0" u="none" strike="noStrike" kern="1200" baseline="0" dirty="0" err="1" smtClean="0">
                <a:solidFill>
                  <a:schemeClr val="tx1"/>
                </a:solidFill>
                <a:latin typeface="Times New Roman" charset="0"/>
                <a:ea typeface="MS PGothic" pitchFamily="34" charset="-128"/>
                <a:cs typeface="ＭＳ Ｐゴシック" charset="-128"/>
              </a:rPr>
              <a:t>environment</a:t>
            </a:r>
            <a:r>
              <a:rPr lang="fr-BE" sz="1200" b="0" i="0" u="none" strike="noStrike" kern="1200" baseline="0" dirty="0" smtClean="0">
                <a:solidFill>
                  <a:schemeClr val="tx1"/>
                </a:solidFill>
                <a:latin typeface="Times New Roman" charset="0"/>
                <a:ea typeface="MS PGothic" pitchFamily="34" charset="-128"/>
                <a:cs typeface="ＭＳ Ｐゴシック" charset="-128"/>
              </a:rPr>
              <a:t>.</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Sound environmental management and mainstreaming can reduce costs, through increased efficiency or</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through prevention, with an important potential for further development in this field.</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 A high-quality environment is an important asset for tourism (as shown e.g. by the growth in ecotourism);</a:t>
            </a:r>
          </a:p>
          <a:p>
            <a:r>
              <a:rPr lang="en-US" sz="1200" b="0" i="0" u="none" strike="noStrike" kern="1200" baseline="0" dirty="0" smtClean="0">
                <a:solidFill>
                  <a:schemeClr val="tx1"/>
                </a:solidFill>
                <a:latin typeface="Times New Roman" charset="0"/>
                <a:ea typeface="MS PGothic" pitchFamily="34" charset="-128"/>
                <a:cs typeface="ＭＳ Ｐゴシック" charset="-128"/>
              </a:rPr>
              <a:t>it is also the basis for some indigenous peoples’ livelihoods, and for an important share of pharmaceutical</a:t>
            </a:r>
          </a:p>
          <a:p>
            <a:r>
              <a:rPr lang="fr-BE" sz="1200" b="0" i="0" u="none" strike="noStrike" kern="1200" baseline="0" dirty="0" smtClean="0">
                <a:solidFill>
                  <a:schemeClr val="tx1"/>
                </a:solidFill>
                <a:latin typeface="Times New Roman" charset="0"/>
                <a:ea typeface="MS PGothic" pitchFamily="34" charset="-128"/>
                <a:cs typeface="ＭＳ Ｐゴシック" charset="-128"/>
              </a:rPr>
              <a:t>production.</a:t>
            </a:r>
          </a:p>
          <a:p>
            <a:endParaRPr lang="fr-BE" sz="1200" b="0" i="0" u="none" strike="noStrike" kern="1200" baseline="0" dirty="0" smtClean="0">
              <a:solidFill>
                <a:schemeClr val="tx1"/>
              </a:solidFill>
              <a:latin typeface="Times New Roman" charset="0"/>
              <a:ea typeface="MS PGothic" pitchFamily="34" charset="-128"/>
            </a:endParaRPr>
          </a:p>
          <a:p>
            <a:endParaRPr lang="fr-BE" dirty="0"/>
          </a:p>
        </p:txBody>
      </p:sp>
      <p:sp>
        <p:nvSpPr>
          <p:cNvPr id="4" name="Slide Number Placeholder 3"/>
          <p:cNvSpPr>
            <a:spLocks noGrp="1"/>
          </p:cNvSpPr>
          <p:nvPr>
            <p:ph type="sldNum" sz="quarter" idx="10"/>
          </p:nvPr>
        </p:nvSpPr>
        <p:spPr/>
        <p:txBody>
          <a:bodyPr/>
          <a:lstStyle/>
          <a:p>
            <a:fld id="{F8F7A6E9-18B2-45D0-BE6B-60676954108E}" type="slidenum">
              <a:rPr lang="fr-BE" smtClean="0"/>
              <a:t>4</a:t>
            </a:fld>
            <a:endParaRPr lang="fr-BE"/>
          </a:p>
        </p:txBody>
      </p:sp>
    </p:spTree>
    <p:extLst>
      <p:ext uri="{BB962C8B-B14F-4D97-AF65-F5344CB8AC3E}">
        <p14:creationId xmlns:p14="http://schemas.microsoft.com/office/powerpoint/2010/main" val="546744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pt-BR" sz="1200" u="sng" dirty="0" smtClean="0">
                <a:latin typeface="Times New Roman" pitchFamily="18" charset="0"/>
                <a:cs typeface="Times New Roman" pitchFamily="18" charset="0"/>
              </a:rPr>
              <a:t>Outcomes:</a:t>
            </a:r>
          </a:p>
          <a:p>
            <a:pPr lvl="0" algn="just"/>
            <a:endParaRPr lang="pt-BR" sz="1200" dirty="0" smtClean="0">
              <a:latin typeface="Times New Roman" pitchFamily="18" charset="0"/>
              <a:cs typeface="Times New Roman" pitchFamily="18" charset="0"/>
            </a:endParaRPr>
          </a:p>
          <a:p>
            <a:pPr lvl="0" algn="just"/>
            <a:r>
              <a:rPr lang="pt-BR" sz="1200" dirty="0" smtClean="0">
                <a:latin typeface="Times New Roman" pitchFamily="18" charset="0"/>
                <a:cs typeface="Times New Roman" pitchFamily="18" charset="0"/>
              </a:rPr>
              <a:t>Increased capacity to revise NBSAPs through transboundary learning and collaboration</a:t>
            </a:r>
          </a:p>
          <a:p>
            <a:pPr lvl="0" algn="just"/>
            <a:endParaRPr lang="pt-BR" sz="800" dirty="0" smtClean="0">
              <a:latin typeface="Times New Roman" pitchFamily="18" charset="0"/>
              <a:cs typeface="Times New Roman" pitchFamily="18" charset="0"/>
            </a:endParaRPr>
          </a:p>
          <a:p>
            <a:pPr lvl="0" algn="just"/>
            <a:r>
              <a:rPr lang="en-US" sz="1200" dirty="0" smtClean="0">
                <a:latin typeface="Times New Roman" pitchFamily="18" charset="0"/>
                <a:cs typeface="Times New Roman" pitchFamily="18" charset="0"/>
              </a:rPr>
              <a:t>Indicators to monitor the progress in implementing NBSAPs</a:t>
            </a:r>
            <a:endParaRPr lang="pt-BR" sz="1200" dirty="0" smtClean="0">
              <a:latin typeface="Times New Roman" pitchFamily="18" charset="0"/>
              <a:cs typeface="Times New Roman" pitchFamily="18" charset="0"/>
            </a:endParaRPr>
          </a:p>
          <a:p>
            <a:pPr lvl="0" algn="just"/>
            <a:endParaRPr lang="es-ES" sz="800" dirty="0" smtClean="0">
              <a:latin typeface="Times New Roman" pitchFamily="18" charset="0"/>
              <a:cs typeface="Times New Roman" pitchFamily="18" charset="0"/>
            </a:endParaRPr>
          </a:p>
          <a:p>
            <a:pPr lvl="0" algn="just"/>
            <a:r>
              <a:rPr lang="pt-BR" sz="1200" dirty="0" smtClean="0">
                <a:latin typeface="Times New Roman" pitchFamily="18" charset="0"/>
                <a:cs typeface="Times New Roman" pitchFamily="18" charset="0"/>
              </a:rPr>
              <a:t>Thorough understanding of the role of ecosystems and their services in poverty alleviation and development</a:t>
            </a:r>
          </a:p>
          <a:p>
            <a:pPr lvl="0" algn="just"/>
            <a:endParaRPr lang="es-ES" sz="800" dirty="0" smtClean="0">
              <a:latin typeface="Times New Roman" pitchFamily="18" charset="0"/>
              <a:cs typeface="Times New Roman" pitchFamily="18" charset="0"/>
            </a:endParaRPr>
          </a:p>
          <a:p>
            <a:pPr lvl="0" algn="just"/>
            <a:r>
              <a:rPr lang="en-US" sz="1200" dirty="0" smtClean="0">
                <a:latin typeface="Times New Roman" pitchFamily="18" charset="0"/>
                <a:cs typeface="Times New Roman" pitchFamily="18" charset="0"/>
              </a:rPr>
              <a:t>Increased capacity to integrate TEEB-related activities into NBSAPs in order to support the integration of biodiversity and ecosystem services concerns into economic and development frameworks and policies</a:t>
            </a:r>
          </a:p>
          <a:p>
            <a:pPr lvl="0" algn="just"/>
            <a:endParaRPr lang="en-US" sz="1200" dirty="0" smtClean="0">
              <a:latin typeface="Times New Roman" pitchFamily="18" charset="0"/>
              <a:cs typeface="Times New Roman" pitchFamily="18" charset="0"/>
            </a:endParaRPr>
          </a:p>
          <a:p>
            <a:pPr lvl="0" algn="just"/>
            <a:r>
              <a:rPr lang="en-US" sz="1200" u="sng" dirty="0" smtClean="0">
                <a:latin typeface="Times New Roman" pitchFamily="18" charset="0"/>
                <a:cs typeface="Times New Roman" pitchFamily="18" charset="0"/>
              </a:rPr>
              <a:t>Next steps:</a:t>
            </a:r>
          </a:p>
          <a:p>
            <a:pPr marL="0" lvl="0" indent="0" algn="just">
              <a:buNone/>
            </a:pPr>
            <a:r>
              <a:rPr lang="en-US" sz="1200" dirty="0" smtClean="0">
                <a:latin typeface="Times New Roman" pitchFamily="18" charset="0"/>
                <a:cs typeface="Times New Roman" pitchFamily="18" charset="0"/>
              </a:rPr>
              <a:t>“Synergetic implementation of National Biodiversity Strategies and Action Plans in Central Asia”</a:t>
            </a:r>
          </a:p>
          <a:p>
            <a:pPr marL="0" lvl="0" indent="0" algn="just">
              <a:buNone/>
            </a:pPr>
            <a:endParaRPr lang="en-US" sz="800" dirty="0" smtClean="0">
              <a:latin typeface="Times New Roman" pitchFamily="18" charset="0"/>
              <a:cs typeface="Times New Roman" pitchFamily="18" charset="0"/>
            </a:endParaRPr>
          </a:p>
          <a:p>
            <a:pPr algn="just"/>
            <a:r>
              <a:rPr lang="en-GB" sz="1200" dirty="0" smtClean="0">
                <a:latin typeface="Times New Roman" pitchFamily="18" charset="0"/>
                <a:cs typeface="Times New Roman" pitchFamily="18" charset="0"/>
              </a:rPr>
              <a:t>Identification of projects to implement revised NBSAPs</a:t>
            </a:r>
          </a:p>
          <a:p>
            <a:pPr algn="just">
              <a:buNone/>
            </a:pPr>
            <a:endParaRPr lang="es-ES" sz="800" dirty="0" smtClean="0">
              <a:latin typeface="Times New Roman" pitchFamily="18" charset="0"/>
              <a:cs typeface="Times New Roman" pitchFamily="18" charset="0"/>
            </a:endParaRPr>
          </a:p>
          <a:p>
            <a:pPr algn="just"/>
            <a:r>
              <a:rPr lang="en-US" sz="1200" dirty="0" smtClean="0">
                <a:latin typeface="Times New Roman" pitchFamily="18" charset="0"/>
                <a:cs typeface="Times New Roman" pitchFamily="18" charset="0"/>
              </a:rPr>
              <a:t>Activities to be undertaken by implementing agencies</a:t>
            </a:r>
          </a:p>
          <a:p>
            <a:pPr algn="just">
              <a:buNone/>
            </a:pPr>
            <a:endParaRPr lang="es-ES" sz="800" dirty="0" smtClean="0">
              <a:latin typeface="Times New Roman" pitchFamily="18" charset="0"/>
              <a:cs typeface="Times New Roman" pitchFamily="18" charset="0"/>
            </a:endParaRPr>
          </a:p>
          <a:p>
            <a:pPr lvl="0" algn="just"/>
            <a:r>
              <a:rPr lang="en-US" sz="1200" dirty="0" smtClean="0">
                <a:latin typeface="Times New Roman" pitchFamily="18" charset="0"/>
                <a:cs typeface="Times New Roman" pitchFamily="18" charset="0"/>
              </a:rPr>
              <a:t>Roadmap to implement activities</a:t>
            </a:r>
            <a:r>
              <a:rPr lang="es-E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(project outline, timeline and budget allocation)</a:t>
            </a:r>
          </a:p>
          <a:p>
            <a:pPr lvl="0" algn="just">
              <a:buNone/>
            </a:pPr>
            <a:endParaRPr lang="es-ES" sz="800" dirty="0" smtClean="0">
              <a:latin typeface="Times New Roman" pitchFamily="18" charset="0"/>
              <a:cs typeface="Times New Roman" pitchFamily="18" charset="0"/>
            </a:endParaRPr>
          </a:p>
          <a:p>
            <a:pPr lvl="0" algn="just"/>
            <a:r>
              <a:rPr lang="en-US" sz="1200" dirty="0" smtClean="0">
                <a:latin typeface="Times New Roman" pitchFamily="18" charset="0"/>
                <a:cs typeface="Times New Roman" pitchFamily="18" charset="0"/>
              </a:rPr>
              <a:t>Grant application for each country in Central Asia. Depending on each case, these could be fully developed grant project proposals</a:t>
            </a:r>
            <a:endParaRPr lang="es-ES" sz="1200" dirty="0" smtClean="0">
              <a:latin typeface="Times New Roman" pitchFamily="18" charset="0"/>
              <a:cs typeface="Times New Roman" pitchFamily="18" charset="0"/>
            </a:endParaRPr>
          </a:p>
          <a:p>
            <a:pPr lvl="0" algn="just"/>
            <a:endParaRPr lang="es-ES" sz="1200" dirty="0" smtClean="0">
              <a:latin typeface="Times New Roman" pitchFamily="18" charset="0"/>
              <a:cs typeface="Times New Roman" pitchFamily="18" charset="0"/>
            </a:endParaRPr>
          </a:p>
          <a:p>
            <a:endParaRPr lang="fr-BE" dirty="0"/>
          </a:p>
        </p:txBody>
      </p:sp>
      <p:sp>
        <p:nvSpPr>
          <p:cNvPr id="4" name="Slide Number Placeholder 3"/>
          <p:cNvSpPr>
            <a:spLocks noGrp="1"/>
          </p:cNvSpPr>
          <p:nvPr>
            <p:ph type="sldNum" sz="quarter" idx="10"/>
          </p:nvPr>
        </p:nvSpPr>
        <p:spPr/>
        <p:txBody>
          <a:bodyPr/>
          <a:lstStyle/>
          <a:p>
            <a:fld id="{F8F7A6E9-18B2-45D0-BE6B-60676954108E}" type="slidenum">
              <a:rPr lang="fr-BE" smtClean="0"/>
              <a:t>6</a:t>
            </a:fld>
            <a:endParaRPr lang="fr-BE"/>
          </a:p>
        </p:txBody>
      </p:sp>
    </p:spTree>
    <p:extLst>
      <p:ext uri="{BB962C8B-B14F-4D97-AF65-F5344CB8AC3E}">
        <p14:creationId xmlns:p14="http://schemas.microsoft.com/office/powerpoint/2010/main" val="1681109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fr-CH"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CH" smtClean="0"/>
              <a:t>Click to edit Master subtitle style</a:t>
            </a:r>
            <a:endParaRPr lang="en-US"/>
          </a:p>
        </p:txBody>
      </p:sp>
    </p:spTree>
    <p:extLst>
      <p:ext uri="{BB962C8B-B14F-4D97-AF65-F5344CB8AC3E}">
        <p14:creationId xmlns:p14="http://schemas.microsoft.com/office/powerpoint/2010/main" val="2300647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fr-CH"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Tree>
    <p:extLst>
      <p:ext uri="{BB962C8B-B14F-4D97-AF65-F5344CB8AC3E}">
        <p14:creationId xmlns:p14="http://schemas.microsoft.com/office/powerpoint/2010/main" val="198739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fr-CH"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Tree>
    <p:extLst>
      <p:ext uri="{BB962C8B-B14F-4D97-AF65-F5344CB8AC3E}">
        <p14:creationId xmlns:p14="http://schemas.microsoft.com/office/powerpoint/2010/main" val="797961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4222866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1110836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1307674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723892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787113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155132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620281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619152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fr-CH"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Tree>
    <p:extLst>
      <p:ext uri="{BB962C8B-B14F-4D97-AF65-F5344CB8AC3E}">
        <p14:creationId xmlns:p14="http://schemas.microsoft.com/office/powerpoint/2010/main" val="4144528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3113248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276286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8630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fr-CH"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H" smtClean="0"/>
              <a:t>Click to edit Master text styles</a:t>
            </a:r>
          </a:p>
        </p:txBody>
      </p:sp>
    </p:spTree>
    <p:extLst>
      <p:ext uri="{BB962C8B-B14F-4D97-AF65-F5344CB8AC3E}">
        <p14:creationId xmlns:p14="http://schemas.microsoft.com/office/powerpoint/2010/main" val="3888446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fr-CH"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Tree>
    <p:extLst>
      <p:ext uri="{BB962C8B-B14F-4D97-AF65-F5344CB8AC3E}">
        <p14:creationId xmlns:p14="http://schemas.microsoft.com/office/powerpoint/2010/main" val="1197581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fr-CH"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Tree>
    <p:extLst>
      <p:ext uri="{BB962C8B-B14F-4D97-AF65-F5344CB8AC3E}">
        <p14:creationId xmlns:p14="http://schemas.microsoft.com/office/powerpoint/2010/main" val="31619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fr-CH" smtClean="0"/>
              <a:t>Click to edit Master title style</a:t>
            </a:r>
            <a:endParaRPr lang="en-US"/>
          </a:p>
        </p:txBody>
      </p:sp>
    </p:spTree>
    <p:extLst>
      <p:ext uri="{BB962C8B-B14F-4D97-AF65-F5344CB8AC3E}">
        <p14:creationId xmlns:p14="http://schemas.microsoft.com/office/powerpoint/2010/main" val="379051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04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fr-CH"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Click to edit Master text styles</a:t>
            </a:r>
          </a:p>
        </p:txBody>
      </p:sp>
    </p:spTree>
    <p:extLst>
      <p:ext uri="{BB962C8B-B14F-4D97-AF65-F5344CB8AC3E}">
        <p14:creationId xmlns:p14="http://schemas.microsoft.com/office/powerpoint/2010/main" val="357888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fr-CH"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Click to edit Master text styles</a:t>
            </a:r>
          </a:p>
        </p:txBody>
      </p:sp>
    </p:spTree>
    <p:extLst>
      <p:ext uri="{BB962C8B-B14F-4D97-AF65-F5344CB8AC3E}">
        <p14:creationId xmlns:p14="http://schemas.microsoft.com/office/powerpoint/2010/main" val="184496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525762" name="Rectangle 2"/>
          <p:cNvSpPr>
            <a:spLocks noChangeArrowheads="1"/>
          </p:cNvSpPr>
          <p:nvPr/>
        </p:nvSpPr>
        <p:spPr bwMode="auto">
          <a:xfrm>
            <a:off x="0" y="0"/>
            <a:ext cx="9144000" cy="1295400"/>
          </a:xfrm>
          <a:prstGeom prst="rect">
            <a:avLst/>
          </a:prstGeom>
          <a:solidFill>
            <a:srgbClr val="000066"/>
          </a:solidFill>
          <a:ln w="9525">
            <a:noFill/>
            <a:miter lim="800000"/>
            <a:headEnd/>
            <a:tailEnd/>
          </a:ln>
          <a:effectLst/>
        </p:spPr>
        <p:txBody>
          <a:bodyPr wrap="none" anchor="ctr"/>
          <a:lstStyle/>
          <a:p>
            <a:pPr algn="ctr" fontAlgn="base">
              <a:spcBef>
                <a:spcPct val="0"/>
              </a:spcBef>
              <a:spcAft>
                <a:spcPct val="0"/>
              </a:spcAft>
            </a:pPr>
            <a:endParaRPr lang="en-US">
              <a:solidFill>
                <a:srgbClr val="333399"/>
              </a:solidFill>
              <a:ea typeface="MS PGothic" pitchFamily="34" charset="-128"/>
            </a:endParaRPr>
          </a:p>
        </p:txBody>
      </p:sp>
      <p:pic>
        <p:nvPicPr>
          <p:cNvPr id="13315" name="Picture 4" descr="UNEP-Logo-[Convert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39113" y="173038"/>
            <a:ext cx="6953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173351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28B6A0AC-FF98-49CA-9EF0-0FFDD557133C}" type="datetimeFigureOut">
              <a:rPr lang="fr-BE" smtClean="0">
                <a:solidFill>
                  <a:prstClr val="black">
                    <a:tint val="75000"/>
                  </a:prstClr>
                </a:solidFill>
              </a:rPr>
              <a:pPr/>
              <a:t>18/11/2014</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E6BCC742-4A46-4F55-820D-A899F4390B3A}"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167303581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66"/>
        </a:solidFill>
        <a:effectLst/>
      </p:bgPr>
    </p:bg>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22845" y="4165566"/>
            <a:ext cx="9144000" cy="256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ea typeface="MS PGothic" pitchFamily="34" charset="-128"/>
              </a:defRPr>
            </a:lvl1pPr>
            <a:lvl2pPr marL="37931725" indent="-37474525" eaLnBrk="0" hangingPunct="0">
              <a:defRPr sz="2000">
                <a:solidFill>
                  <a:schemeClr val="tx1"/>
                </a:solidFill>
                <a:latin typeface="Arial" pitchFamily="34" charset="0"/>
                <a:ea typeface="MS PGothic" pitchFamily="34" charset="-128"/>
              </a:defRPr>
            </a:lvl2pPr>
            <a:lvl3pPr eaLnBrk="0" hangingPunct="0">
              <a:defRPr sz="2000">
                <a:solidFill>
                  <a:schemeClr val="tx1"/>
                </a:solidFill>
                <a:latin typeface="Arial" pitchFamily="34" charset="0"/>
                <a:ea typeface="MS PGothic" pitchFamily="34" charset="-128"/>
              </a:defRPr>
            </a:lvl3pPr>
            <a:lvl4pPr eaLnBrk="0" hangingPunct="0">
              <a:defRPr sz="2000">
                <a:solidFill>
                  <a:schemeClr val="tx1"/>
                </a:solidFill>
                <a:latin typeface="Arial" pitchFamily="34" charset="0"/>
                <a:ea typeface="MS PGothic" pitchFamily="34" charset="-128"/>
              </a:defRPr>
            </a:lvl4pPr>
            <a:lvl5pPr eaLnBrk="0" hangingPunct="0">
              <a:defRPr sz="2000">
                <a:solidFill>
                  <a:schemeClr val="tx1"/>
                </a:solidFill>
                <a:latin typeface="Arial" pitchFamily="34" charset="0"/>
                <a:ea typeface="MS PGothic" pitchFamily="34" charset="-128"/>
              </a:defRPr>
            </a:lvl5pPr>
            <a:lvl6pPr marL="457200" eaLnBrk="0" fontAlgn="base" hangingPunct="0">
              <a:spcBef>
                <a:spcPct val="0"/>
              </a:spcBef>
              <a:spcAft>
                <a:spcPct val="0"/>
              </a:spcAft>
              <a:defRPr sz="2000">
                <a:solidFill>
                  <a:schemeClr val="tx1"/>
                </a:solidFill>
                <a:latin typeface="Arial" pitchFamily="34" charset="0"/>
                <a:ea typeface="MS PGothic" pitchFamily="34" charset="-128"/>
              </a:defRPr>
            </a:lvl6pPr>
            <a:lvl7pPr marL="914400" eaLnBrk="0" fontAlgn="base" hangingPunct="0">
              <a:spcBef>
                <a:spcPct val="0"/>
              </a:spcBef>
              <a:spcAft>
                <a:spcPct val="0"/>
              </a:spcAft>
              <a:defRPr sz="2000">
                <a:solidFill>
                  <a:schemeClr val="tx1"/>
                </a:solidFill>
                <a:latin typeface="Arial" pitchFamily="34" charset="0"/>
                <a:ea typeface="MS PGothic" pitchFamily="34" charset="-128"/>
              </a:defRPr>
            </a:lvl7pPr>
            <a:lvl8pPr marL="1371600" eaLnBrk="0" fontAlgn="base" hangingPunct="0">
              <a:spcBef>
                <a:spcPct val="0"/>
              </a:spcBef>
              <a:spcAft>
                <a:spcPct val="0"/>
              </a:spcAft>
              <a:defRPr sz="2000">
                <a:solidFill>
                  <a:schemeClr val="tx1"/>
                </a:solidFill>
                <a:latin typeface="Arial" pitchFamily="34" charset="0"/>
                <a:ea typeface="MS PGothic" pitchFamily="34" charset="-128"/>
              </a:defRPr>
            </a:lvl8pPr>
            <a:lvl9pPr marL="1828800" eaLnBrk="0" fontAlgn="base" hangingPunct="0">
              <a:spcBef>
                <a:spcPct val="0"/>
              </a:spcBef>
              <a:spcAft>
                <a:spcPct val="0"/>
              </a:spcAft>
              <a:defRPr sz="2000">
                <a:solidFill>
                  <a:schemeClr val="tx1"/>
                </a:solidFill>
                <a:latin typeface="Arial" pitchFamily="34" charset="0"/>
                <a:ea typeface="MS PGothic" pitchFamily="34" charset="-128"/>
              </a:defRPr>
            </a:lvl9pPr>
          </a:lstStyle>
          <a:p>
            <a:pPr algn="ctr" eaLnBrk="1" fontAlgn="base" hangingPunct="1">
              <a:lnSpc>
                <a:spcPct val="95000"/>
              </a:lnSpc>
              <a:spcBef>
                <a:spcPct val="20000"/>
              </a:spcBef>
              <a:spcAft>
                <a:spcPct val="0"/>
              </a:spcAft>
            </a:pPr>
            <a:endParaRPr lang="en-GB" sz="2400" b="1" dirty="0" smtClean="0">
              <a:solidFill>
                <a:srgbClr val="FFFFFF"/>
              </a:solidFill>
              <a:latin typeface="Times New Roman" pitchFamily="18" charset="0"/>
              <a:cs typeface="Times New Roman" pitchFamily="18" charset="0"/>
            </a:endParaRPr>
          </a:p>
          <a:p>
            <a:pPr algn="ctr" eaLnBrk="1" fontAlgn="base" hangingPunct="1">
              <a:lnSpc>
                <a:spcPct val="95000"/>
              </a:lnSpc>
              <a:spcBef>
                <a:spcPct val="20000"/>
              </a:spcBef>
              <a:spcAft>
                <a:spcPct val="0"/>
              </a:spcAft>
            </a:pPr>
            <a:endParaRPr lang="en-GB" sz="2400" b="1" dirty="0">
              <a:solidFill>
                <a:srgbClr val="FFFFFF"/>
              </a:solidFill>
              <a:latin typeface="Times New Roman" pitchFamily="18" charset="0"/>
              <a:cs typeface="Times New Roman" pitchFamily="18" charset="0"/>
            </a:endParaRPr>
          </a:p>
          <a:p>
            <a:pPr algn="ctr" eaLnBrk="1" fontAlgn="base" hangingPunct="1">
              <a:lnSpc>
                <a:spcPct val="95000"/>
              </a:lnSpc>
              <a:spcBef>
                <a:spcPct val="20000"/>
              </a:spcBef>
              <a:spcAft>
                <a:spcPct val="0"/>
              </a:spcAft>
            </a:pPr>
            <a:endParaRPr lang="en-GB" sz="2400" b="1" dirty="0" smtClean="0">
              <a:solidFill>
                <a:srgbClr val="FFFFFF"/>
              </a:solidFill>
              <a:latin typeface="Times New Roman" pitchFamily="18" charset="0"/>
              <a:cs typeface="Times New Roman" pitchFamily="18" charset="0"/>
            </a:endParaRPr>
          </a:p>
          <a:p>
            <a:pPr algn="ctr" eaLnBrk="1" fontAlgn="base" hangingPunct="1">
              <a:lnSpc>
                <a:spcPct val="95000"/>
              </a:lnSpc>
              <a:spcBef>
                <a:spcPct val="20000"/>
              </a:spcBef>
              <a:spcAft>
                <a:spcPct val="0"/>
              </a:spcAft>
            </a:pPr>
            <a:endParaRPr lang="en-GB" sz="2400" b="1" dirty="0">
              <a:solidFill>
                <a:srgbClr val="FFFFFF"/>
              </a:solidFill>
              <a:latin typeface="Times New Roman" pitchFamily="18" charset="0"/>
              <a:cs typeface="Times New Roman" pitchFamily="18" charset="0"/>
            </a:endParaRPr>
          </a:p>
          <a:p>
            <a:pPr algn="ctr" eaLnBrk="1" fontAlgn="base" hangingPunct="1">
              <a:lnSpc>
                <a:spcPct val="95000"/>
              </a:lnSpc>
              <a:spcBef>
                <a:spcPct val="20000"/>
              </a:spcBef>
              <a:spcAft>
                <a:spcPct val="0"/>
              </a:spcAft>
            </a:pPr>
            <a:endParaRPr lang="en-GB" sz="2400" b="1" dirty="0">
              <a:solidFill>
                <a:srgbClr val="FFFFFF"/>
              </a:solidFill>
              <a:latin typeface="Times New Roman" pitchFamily="18" charset="0"/>
              <a:cs typeface="Times New Roman" pitchFamily="18" charset="0"/>
            </a:endParaRPr>
          </a:p>
          <a:p>
            <a:pPr algn="ctr" eaLnBrk="1" fontAlgn="base" hangingPunct="1">
              <a:lnSpc>
                <a:spcPct val="95000"/>
              </a:lnSpc>
              <a:spcBef>
                <a:spcPct val="20000"/>
              </a:spcBef>
              <a:spcAft>
                <a:spcPct val="0"/>
              </a:spcAft>
            </a:pPr>
            <a:r>
              <a:rPr lang="en-GB" sz="2400" b="1" dirty="0" smtClean="0">
                <a:solidFill>
                  <a:srgbClr val="FFFFFF"/>
                </a:solidFill>
                <a:latin typeface="Times New Roman" pitchFamily="18" charset="0"/>
                <a:cs typeface="Times New Roman" pitchFamily="18" charset="0"/>
              </a:rPr>
              <a:t>Thierry Lucas, UNEP </a:t>
            </a:r>
            <a:endParaRPr lang="en-GB" sz="2400" b="1" dirty="0">
              <a:solidFill>
                <a:srgbClr val="FFFFFF"/>
              </a:solidFill>
              <a:latin typeface="Times New Roman" pitchFamily="18" charset="0"/>
              <a:cs typeface="Times New Roman" pitchFamily="18" charset="0"/>
            </a:endParaRPr>
          </a:p>
        </p:txBody>
      </p:sp>
      <p:sp>
        <p:nvSpPr>
          <p:cNvPr id="52227" name="Text Box 3"/>
          <p:cNvSpPr txBox="1">
            <a:spLocks noChangeArrowheads="1"/>
          </p:cNvSpPr>
          <p:nvPr/>
        </p:nvSpPr>
        <p:spPr bwMode="auto">
          <a:xfrm>
            <a:off x="7144" y="1556792"/>
            <a:ext cx="9144000" cy="149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ea typeface="MS PGothic" pitchFamily="34" charset="-128"/>
              </a:defRPr>
            </a:lvl1pPr>
            <a:lvl2pPr marL="37931725" indent="-37474525" eaLnBrk="0" hangingPunct="0">
              <a:defRPr sz="2000">
                <a:solidFill>
                  <a:schemeClr val="tx1"/>
                </a:solidFill>
                <a:latin typeface="Arial" pitchFamily="34" charset="0"/>
                <a:ea typeface="MS PGothic" pitchFamily="34" charset="-128"/>
              </a:defRPr>
            </a:lvl2pPr>
            <a:lvl3pPr eaLnBrk="0" hangingPunct="0">
              <a:defRPr sz="2000">
                <a:solidFill>
                  <a:schemeClr val="tx1"/>
                </a:solidFill>
                <a:latin typeface="Arial" pitchFamily="34" charset="0"/>
                <a:ea typeface="MS PGothic" pitchFamily="34" charset="-128"/>
              </a:defRPr>
            </a:lvl3pPr>
            <a:lvl4pPr eaLnBrk="0" hangingPunct="0">
              <a:defRPr sz="2000">
                <a:solidFill>
                  <a:schemeClr val="tx1"/>
                </a:solidFill>
                <a:latin typeface="Arial" pitchFamily="34" charset="0"/>
                <a:ea typeface="MS PGothic" pitchFamily="34" charset="-128"/>
              </a:defRPr>
            </a:lvl4pPr>
            <a:lvl5pPr eaLnBrk="0" hangingPunct="0">
              <a:defRPr sz="2000">
                <a:solidFill>
                  <a:schemeClr val="tx1"/>
                </a:solidFill>
                <a:latin typeface="Arial" pitchFamily="34" charset="0"/>
                <a:ea typeface="MS PGothic" pitchFamily="34" charset="-128"/>
              </a:defRPr>
            </a:lvl5pPr>
            <a:lvl6pPr marL="457200" eaLnBrk="0" fontAlgn="base" hangingPunct="0">
              <a:spcBef>
                <a:spcPct val="0"/>
              </a:spcBef>
              <a:spcAft>
                <a:spcPct val="0"/>
              </a:spcAft>
              <a:defRPr sz="2000">
                <a:solidFill>
                  <a:schemeClr val="tx1"/>
                </a:solidFill>
                <a:latin typeface="Arial" pitchFamily="34" charset="0"/>
                <a:ea typeface="MS PGothic" pitchFamily="34" charset="-128"/>
              </a:defRPr>
            </a:lvl6pPr>
            <a:lvl7pPr marL="914400" eaLnBrk="0" fontAlgn="base" hangingPunct="0">
              <a:spcBef>
                <a:spcPct val="0"/>
              </a:spcBef>
              <a:spcAft>
                <a:spcPct val="0"/>
              </a:spcAft>
              <a:defRPr sz="2000">
                <a:solidFill>
                  <a:schemeClr val="tx1"/>
                </a:solidFill>
                <a:latin typeface="Arial" pitchFamily="34" charset="0"/>
                <a:ea typeface="MS PGothic" pitchFamily="34" charset="-128"/>
              </a:defRPr>
            </a:lvl7pPr>
            <a:lvl8pPr marL="1371600" eaLnBrk="0" fontAlgn="base" hangingPunct="0">
              <a:spcBef>
                <a:spcPct val="0"/>
              </a:spcBef>
              <a:spcAft>
                <a:spcPct val="0"/>
              </a:spcAft>
              <a:defRPr sz="2000">
                <a:solidFill>
                  <a:schemeClr val="tx1"/>
                </a:solidFill>
                <a:latin typeface="Arial" pitchFamily="34" charset="0"/>
                <a:ea typeface="MS PGothic" pitchFamily="34" charset="-128"/>
              </a:defRPr>
            </a:lvl8pPr>
            <a:lvl9pPr marL="1828800" eaLnBrk="0" fontAlgn="base" hangingPunct="0">
              <a:spcBef>
                <a:spcPct val="0"/>
              </a:spcBef>
              <a:spcAft>
                <a:spcPct val="0"/>
              </a:spcAft>
              <a:defRPr sz="2000">
                <a:solidFill>
                  <a:schemeClr val="tx1"/>
                </a:solidFill>
                <a:latin typeface="Arial" pitchFamily="34" charset="0"/>
                <a:ea typeface="MS PGothic" pitchFamily="34" charset="-128"/>
              </a:defRPr>
            </a:lvl9pPr>
          </a:lstStyle>
          <a:p>
            <a:pPr algn="ctr" eaLnBrk="1" fontAlgn="base" hangingPunct="1">
              <a:lnSpc>
                <a:spcPct val="95000"/>
              </a:lnSpc>
              <a:spcBef>
                <a:spcPct val="0"/>
              </a:spcBef>
              <a:spcAft>
                <a:spcPct val="25000"/>
              </a:spcAft>
            </a:pPr>
            <a:r>
              <a:rPr lang="en-GB" sz="3200" b="1" dirty="0" smtClean="0">
                <a:solidFill>
                  <a:srgbClr val="FFFFFF"/>
                </a:solidFill>
                <a:latin typeface="Times New Roman" pitchFamily="18" charset="0"/>
                <a:cs typeface="Times New Roman" pitchFamily="18" charset="0"/>
              </a:rPr>
              <a:t/>
            </a:r>
            <a:br>
              <a:rPr lang="en-GB" sz="3200" b="1" dirty="0" smtClean="0">
                <a:solidFill>
                  <a:srgbClr val="FFFFFF"/>
                </a:solidFill>
                <a:latin typeface="Times New Roman" pitchFamily="18" charset="0"/>
                <a:cs typeface="Times New Roman" pitchFamily="18" charset="0"/>
              </a:rPr>
            </a:br>
            <a:r>
              <a:rPr lang="en-US" sz="3200" b="1" dirty="0" smtClean="0">
                <a:solidFill>
                  <a:srgbClr val="FFFFFF"/>
                </a:solidFill>
                <a:latin typeface="Times New Roman" pitchFamily="18" charset="0"/>
                <a:cs typeface="Times New Roman" pitchFamily="18" charset="0"/>
              </a:rPr>
              <a:t>Sustainable management of biodiversity : </a:t>
            </a:r>
            <a:br>
              <a:rPr lang="en-US" sz="3200" b="1" dirty="0" smtClean="0">
                <a:solidFill>
                  <a:srgbClr val="FFFFFF"/>
                </a:solidFill>
                <a:latin typeface="Times New Roman" pitchFamily="18" charset="0"/>
                <a:cs typeface="Times New Roman" pitchFamily="18" charset="0"/>
              </a:rPr>
            </a:br>
            <a:r>
              <a:rPr lang="en-US" sz="3200" b="1" dirty="0" smtClean="0">
                <a:solidFill>
                  <a:srgbClr val="FFFFFF"/>
                </a:solidFill>
                <a:latin typeface="Times New Roman" pitchFamily="18" charset="0"/>
                <a:cs typeface="Times New Roman" pitchFamily="18" charset="0"/>
              </a:rPr>
              <a:t>a building block for Green Economy</a:t>
            </a:r>
            <a:endParaRPr lang="en-US" sz="3200" b="1" dirty="0">
              <a:solidFill>
                <a:srgbClr val="FFFFFF"/>
              </a:solidFill>
              <a:latin typeface="Times New Roman" pitchFamily="18" charset="0"/>
              <a:cs typeface="Times New Roman" pitchFamily="18" charset="0"/>
            </a:endParaRPr>
          </a:p>
        </p:txBody>
      </p:sp>
      <p:pic>
        <p:nvPicPr>
          <p:cNvPr id="52231" name="Picture 13" descr="UNEP-Logo-[Convert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738" y="381000"/>
            <a:ext cx="116681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932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228600" y="152857"/>
            <a:ext cx="8766944" cy="5094288"/>
          </a:xfrm>
          <a:prstGeom prst="rect">
            <a:avLst/>
          </a:prstGeom>
          <a:noFill/>
          <a:ln w="9525">
            <a:noFill/>
            <a:miter lim="800000"/>
            <a:headEnd/>
            <a:tailEnd/>
          </a:ln>
        </p:spPr>
        <p:txBody>
          <a:bodyPr>
            <a:prstTxWarp prst="textNoShape">
              <a:avLst/>
            </a:prstTxWarp>
          </a:bodyPr>
          <a:lstStyle/>
          <a:p>
            <a:pPr marL="457200" indent="-457200" algn="ctr" eaLnBrk="0" hangingPunct="0">
              <a:lnSpc>
                <a:spcPct val="93000"/>
              </a:lnSpc>
              <a:spcBef>
                <a:spcPts val="300"/>
              </a:spcBef>
              <a:spcAft>
                <a:spcPts val="300"/>
              </a:spcAft>
              <a:buClr>
                <a:srgbClr val="FF9900"/>
              </a:buClr>
              <a:buSzPct val="120000"/>
              <a:buFont typeface="Times New Roman" pitchFamily="-1" charset="0"/>
              <a:buNone/>
            </a:pPr>
            <a:r>
              <a:rPr lang="en-US" sz="2800" b="1" dirty="0" smtClean="0">
                <a:solidFill>
                  <a:schemeClr val="bg1"/>
                </a:solidFill>
              </a:rPr>
              <a:t>Why </a:t>
            </a:r>
            <a:r>
              <a:rPr lang="en-US" sz="2800" b="1" dirty="0" smtClean="0">
                <a:solidFill>
                  <a:schemeClr val="bg1"/>
                </a:solidFill>
              </a:rPr>
              <a:t>is biodiversity important </a:t>
            </a:r>
            <a:br>
              <a:rPr lang="en-US" sz="2800" b="1" dirty="0" smtClean="0">
                <a:solidFill>
                  <a:schemeClr val="bg1"/>
                </a:solidFill>
              </a:rPr>
            </a:br>
            <a:r>
              <a:rPr lang="en-US" sz="2800" b="1" dirty="0" smtClean="0">
                <a:solidFill>
                  <a:schemeClr val="bg1"/>
                </a:solidFill>
              </a:rPr>
              <a:t>for ensuring a sustainable future?</a:t>
            </a:r>
          </a:p>
          <a:p>
            <a:pPr marL="457200" indent="-457200" eaLnBrk="0" hangingPunct="0">
              <a:lnSpc>
                <a:spcPct val="93000"/>
              </a:lnSpc>
              <a:spcBef>
                <a:spcPts val="300"/>
              </a:spcBef>
              <a:spcAft>
                <a:spcPts val="300"/>
              </a:spcAft>
              <a:buClr>
                <a:srgbClr val="FF9900"/>
              </a:buClr>
              <a:buSzPct val="120000"/>
              <a:buFont typeface="Times New Roman" pitchFamily="-1" charset="0"/>
              <a:buNone/>
            </a:pPr>
            <a:endParaRPr lang="en-US" sz="2000" dirty="0" smtClean="0"/>
          </a:p>
          <a:p>
            <a:pPr marL="457200" indent="-457200" eaLnBrk="0" hangingPunct="0">
              <a:lnSpc>
                <a:spcPct val="93000"/>
              </a:lnSpc>
              <a:spcBef>
                <a:spcPts val="300"/>
              </a:spcBef>
              <a:spcAft>
                <a:spcPts val="300"/>
              </a:spcAft>
              <a:buClr>
                <a:srgbClr val="FF9900"/>
              </a:buClr>
              <a:buSzPct val="120000"/>
              <a:buFont typeface="Times New Roman" pitchFamily="-1" charset="0"/>
              <a:buNone/>
            </a:pPr>
            <a:endParaRPr lang="en-US" sz="2000" dirty="0" smtClean="0"/>
          </a:p>
          <a:p>
            <a:pPr marL="468000" indent="-468000" eaLnBrk="0" hangingPunct="0">
              <a:spcAft>
                <a:spcPts val="600"/>
              </a:spcAft>
              <a:buClr>
                <a:srgbClr val="FF9900"/>
              </a:buClr>
              <a:buSzPct val="250000"/>
              <a:buFont typeface="Wingdings" charset="2"/>
              <a:buChar char="ü"/>
            </a:pPr>
            <a:r>
              <a:rPr lang="en-US" sz="2400" dirty="0" smtClean="0"/>
              <a:t>Natural resources essential for human development: food, </a:t>
            </a:r>
            <a:r>
              <a:rPr lang="en-US" sz="2400" dirty="0" err="1" smtClean="0"/>
              <a:t>fibre</a:t>
            </a:r>
            <a:r>
              <a:rPr lang="en-US" sz="2400" dirty="0" smtClean="0"/>
              <a:t>, fuel, medicinal plants</a:t>
            </a:r>
          </a:p>
          <a:p>
            <a:pPr marL="468000" indent="-468000" eaLnBrk="0" hangingPunct="0">
              <a:spcAft>
                <a:spcPts val="600"/>
              </a:spcAft>
              <a:buClr>
                <a:srgbClr val="FF9900"/>
              </a:buClr>
              <a:buSzPct val="250000"/>
              <a:buFont typeface="Wingdings" charset="2"/>
              <a:buChar char="ü"/>
            </a:pPr>
            <a:endParaRPr lang="en-US" sz="2400" dirty="0" smtClean="0"/>
          </a:p>
          <a:p>
            <a:pPr marL="468000" indent="-468000" eaLnBrk="0" hangingPunct="0">
              <a:spcAft>
                <a:spcPts val="600"/>
              </a:spcAft>
              <a:buClr>
                <a:srgbClr val="FF9900"/>
              </a:buClr>
              <a:buSzPct val="250000"/>
              <a:buFont typeface="Wingdings" charset="2"/>
              <a:buChar char="ü"/>
            </a:pPr>
            <a:r>
              <a:rPr lang="en-US" sz="2400" dirty="0" smtClean="0"/>
              <a:t>Functioning of ecosystems providing essential ecosystem services</a:t>
            </a:r>
          </a:p>
          <a:p>
            <a:pPr marL="468000" indent="-468000" eaLnBrk="0" hangingPunct="0">
              <a:spcAft>
                <a:spcPts val="600"/>
              </a:spcAft>
              <a:buClr>
                <a:srgbClr val="FF9900"/>
              </a:buClr>
              <a:buSzPct val="250000"/>
              <a:buFont typeface="Wingdings" charset="2"/>
              <a:buChar char="ü"/>
            </a:pPr>
            <a:endParaRPr lang="en-US" sz="2400" dirty="0" smtClean="0"/>
          </a:p>
          <a:p>
            <a:pPr marL="468000" indent="-468000" eaLnBrk="0" hangingPunct="0">
              <a:spcAft>
                <a:spcPts val="600"/>
              </a:spcAft>
              <a:buClr>
                <a:srgbClr val="FF9900"/>
              </a:buClr>
              <a:buSzPct val="250000"/>
              <a:buFont typeface="Wingdings" charset="2"/>
              <a:buChar char="ü"/>
            </a:pPr>
            <a:r>
              <a:rPr lang="en-US" sz="2400" dirty="0" smtClean="0"/>
              <a:t>Ecosystems and species and genetic diversity basis for our food systems</a:t>
            </a:r>
          </a:p>
          <a:p>
            <a:pPr marL="468000" indent="-468000" eaLnBrk="0" hangingPunct="0">
              <a:spcAft>
                <a:spcPts val="600"/>
              </a:spcAft>
              <a:buClr>
                <a:srgbClr val="FF9900"/>
              </a:buClr>
              <a:buSzPct val="250000"/>
              <a:buFont typeface="Wingdings" charset="2"/>
              <a:buChar char="ü"/>
            </a:pPr>
            <a:endParaRPr lang="en-US" sz="2400" dirty="0" smtClean="0"/>
          </a:p>
          <a:p>
            <a:pPr marL="468000" indent="-468000" eaLnBrk="0" hangingPunct="0">
              <a:spcAft>
                <a:spcPts val="600"/>
              </a:spcAft>
              <a:buClr>
                <a:srgbClr val="FF9900"/>
              </a:buClr>
              <a:buSzPct val="250000"/>
              <a:buFont typeface="Wingdings" charset="2"/>
              <a:buChar char="ü"/>
            </a:pPr>
            <a:r>
              <a:rPr lang="en-US" sz="2400" dirty="0" smtClean="0"/>
              <a:t>Spiritual, psychological and cultural benefits</a:t>
            </a:r>
          </a:p>
          <a:p>
            <a:pPr marL="468000" indent="-468000" eaLnBrk="0" hangingPunct="0">
              <a:spcAft>
                <a:spcPts val="600"/>
              </a:spcAft>
              <a:buClr>
                <a:srgbClr val="FF9900"/>
              </a:buClr>
              <a:buSzPct val="250000"/>
              <a:buFont typeface="Wingdings" charset="2"/>
              <a:buChar char="ü"/>
            </a:pPr>
            <a:endParaRPr lang="en-US" sz="2000" dirty="0" smtClean="0"/>
          </a:p>
          <a:p>
            <a:pPr marL="457200" indent="-457200" eaLnBrk="0" hangingPunct="0">
              <a:lnSpc>
                <a:spcPct val="93000"/>
              </a:lnSpc>
              <a:spcBef>
                <a:spcPts val="300"/>
              </a:spcBef>
              <a:spcAft>
                <a:spcPts val="300"/>
              </a:spcAft>
              <a:buClr>
                <a:srgbClr val="FF9900"/>
              </a:buClr>
              <a:buSzPct val="120000"/>
              <a:buFont typeface="Calibri" pitchFamily="-1" charset="0"/>
              <a:buAutoNum type="alphaUcPeriod"/>
            </a:pPr>
            <a:endParaRPr lang="en-US" sz="2000" dirty="0"/>
          </a:p>
        </p:txBody>
      </p:sp>
    </p:spTree>
    <p:extLst>
      <p:ext uri="{BB962C8B-B14F-4D97-AF65-F5344CB8AC3E}">
        <p14:creationId xmlns:p14="http://schemas.microsoft.com/office/powerpoint/2010/main" val="322039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9084"/>
            <a:ext cx="9036496" cy="607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323528" y="188640"/>
            <a:ext cx="8534400" cy="758952"/>
          </a:xfrm>
        </p:spPr>
        <p:txBody>
          <a:bodyPr>
            <a:noAutofit/>
          </a:bodyPr>
          <a:lstStyle/>
          <a:p>
            <a:r>
              <a:rPr lang="en-US" sz="3200" dirty="0" smtClean="0"/>
              <a:t>Ecosystem Goods and Services in CA mountains </a:t>
            </a:r>
          </a:p>
        </p:txBody>
      </p:sp>
    </p:spTree>
    <p:extLst>
      <p:ext uri="{BB962C8B-B14F-4D97-AF65-F5344CB8AC3E}">
        <p14:creationId xmlns:p14="http://schemas.microsoft.com/office/powerpoint/2010/main" val="4040113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229600" cy="1143000"/>
          </a:xfrm>
        </p:spPr>
        <p:txBody>
          <a:bodyPr/>
          <a:lstStyle/>
          <a:p>
            <a:r>
              <a:rPr lang="fr-BE" sz="3600" dirty="0" smtClean="0">
                <a:solidFill>
                  <a:schemeClr val="bg1"/>
                </a:solidFill>
              </a:rPr>
              <a:t>Biodiversity </a:t>
            </a:r>
            <a:r>
              <a:rPr lang="fr-BE" sz="3600" dirty="0">
                <a:solidFill>
                  <a:schemeClr val="bg1"/>
                </a:solidFill>
              </a:rPr>
              <a:t>and </a:t>
            </a:r>
            <a:br>
              <a:rPr lang="fr-BE" sz="3600" dirty="0">
                <a:solidFill>
                  <a:schemeClr val="bg1"/>
                </a:solidFill>
              </a:rPr>
            </a:br>
            <a:r>
              <a:rPr lang="fr-BE" sz="3600" dirty="0" err="1">
                <a:solidFill>
                  <a:schemeClr val="bg1"/>
                </a:solidFill>
              </a:rPr>
              <a:t>sustainable</a:t>
            </a:r>
            <a:r>
              <a:rPr lang="fr-BE" sz="3600" dirty="0">
                <a:solidFill>
                  <a:schemeClr val="bg1"/>
                </a:solidFill>
              </a:rPr>
              <a:t> </a:t>
            </a:r>
            <a:r>
              <a:rPr lang="fr-BE" sz="3600" dirty="0" err="1" smtClean="0">
                <a:solidFill>
                  <a:schemeClr val="bg1"/>
                </a:solidFill>
              </a:rPr>
              <a:t>development</a:t>
            </a:r>
            <a:endParaRPr lang="en-US" sz="3600" dirty="0">
              <a:solidFill>
                <a:schemeClr val="bg1"/>
              </a:solidFill>
            </a:endParaRPr>
          </a:p>
        </p:txBody>
      </p:sp>
      <p:sp>
        <p:nvSpPr>
          <p:cNvPr id="5" name="Rectangle 4"/>
          <p:cNvSpPr/>
          <p:nvPr/>
        </p:nvSpPr>
        <p:spPr>
          <a:xfrm>
            <a:off x="179512" y="1485152"/>
            <a:ext cx="8856984" cy="5201424"/>
          </a:xfrm>
          <a:prstGeom prst="rect">
            <a:avLst/>
          </a:prstGeom>
        </p:spPr>
        <p:txBody>
          <a:bodyPr wrap="square">
            <a:spAutoFit/>
          </a:bodyPr>
          <a:lstStyle/>
          <a:p>
            <a:pPr lvl="1" fontAlgn="base">
              <a:spcBef>
                <a:spcPct val="0"/>
              </a:spcBef>
              <a:spcAft>
                <a:spcPct val="0"/>
              </a:spcAft>
            </a:pPr>
            <a:r>
              <a:rPr lang="en-US" sz="2400" dirty="0" smtClean="0">
                <a:solidFill>
                  <a:srgbClr val="000000"/>
                </a:solidFill>
                <a:ea typeface="MS PGothic" pitchFamily="34" charset="-128"/>
              </a:rPr>
              <a:t>Biodiversity </a:t>
            </a:r>
            <a:r>
              <a:rPr lang="en-US" sz="2400" dirty="0">
                <a:solidFill>
                  <a:srgbClr val="000000"/>
                </a:solidFill>
                <a:ea typeface="MS PGothic" pitchFamily="34" charset="-128"/>
              </a:rPr>
              <a:t>and the economic pillar</a:t>
            </a:r>
          </a:p>
          <a:p>
            <a:pPr marL="800100" lvl="1" indent="-342900" fontAlgn="base">
              <a:spcBef>
                <a:spcPct val="0"/>
              </a:spcBef>
              <a:spcAft>
                <a:spcPct val="0"/>
              </a:spcAft>
              <a:buFontTx/>
              <a:buChar char="-"/>
            </a:pPr>
            <a:r>
              <a:rPr lang="en-US" sz="2400" dirty="0" smtClean="0">
                <a:solidFill>
                  <a:srgbClr val="000000"/>
                </a:solidFill>
                <a:ea typeface="MS PGothic" pitchFamily="34" charset="-128"/>
              </a:rPr>
              <a:t>Ecosystem Services = </a:t>
            </a:r>
            <a:r>
              <a:rPr lang="en-US" sz="2400" dirty="0">
                <a:solidFill>
                  <a:srgbClr val="000000"/>
                </a:solidFill>
                <a:ea typeface="MS PGothic" pitchFamily="34" charset="-128"/>
              </a:rPr>
              <a:t>foundation for any economic activity – raw materials come from nature</a:t>
            </a:r>
          </a:p>
          <a:p>
            <a:pPr marL="800100" lvl="1" indent="-342900" fontAlgn="base">
              <a:spcBef>
                <a:spcPct val="0"/>
              </a:spcBef>
              <a:spcAft>
                <a:spcPct val="0"/>
              </a:spcAft>
              <a:buFontTx/>
              <a:buChar char="-"/>
            </a:pPr>
            <a:r>
              <a:rPr lang="en-US" sz="2400" dirty="0">
                <a:solidFill>
                  <a:srgbClr val="000000"/>
                </a:solidFill>
                <a:ea typeface="MS PGothic" pitchFamily="34" charset="-128"/>
              </a:rPr>
              <a:t>Environmental damages (floods, fires) have negative economic impacts</a:t>
            </a:r>
          </a:p>
          <a:p>
            <a:pPr marL="800100" lvl="1" indent="-342900" fontAlgn="base">
              <a:spcBef>
                <a:spcPct val="0"/>
              </a:spcBef>
              <a:spcAft>
                <a:spcPct val="0"/>
              </a:spcAft>
              <a:buFontTx/>
              <a:buChar char="-"/>
            </a:pPr>
            <a:endParaRPr lang="en-US" sz="2400" dirty="0">
              <a:solidFill>
                <a:srgbClr val="000000"/>
              </a:solidFill>
              <a:ea typeface="MS PGothic" pitchFamily="34" charset="-128"/>
            </a:endParaRPr>
          </a:p>
          <a:p>
            <a:pPr lvl="1" fontAlgn="base">
              <a:spcBef>
                <a:spcPct val="0"/>
              </a:spcBef>
              <a:spcAft>
                <a:spcPct val="0"/>
              </a:spcAft>
            </a:pPr>
            <a:r>
              <a:rPr lang="en-US" sz="2400" dirty="0">
                <a:solidFill>
                  <a:srgbClr val="000000"/>
                </a:solidFill>
                <a:ea typeface="MS PGothic" pitchFamily="34" charset="-128"/>
              </a:rPr>
              <a:t>Biodiversity and the social pillar</a:t>
            </a:r>
          </a:p>
          <a:p>
            <a:pPr marL="800100" lvl="1" indent="-342900" fontAlgn="base">
              <a:spcBef>
                <a:spcPct val="0"/>
              </a:spcBef>
              <a:spcAft>
                <a:spcPct val="0"/>
              </a:spcAft>
              <a:buFontTx/>
              <a:buChar char="-"/>
            </a:pPr>
            <a:r>
              <a:rPr lang="en-US" sz="2400" dirty="0">
                <a:solidFill>
                  <a:srgbClr val="000000"/>
                </a:solidFill>
                <a:ea typeface="MS PGothic" pitchFamily="34" charset="-128"/>
              </a:rPr>
              <a:t>The poor are highly dependent on </a:t>
            </a:r>
            <a:r>
              <a:rPr lang="en-US" sz="2400" dirty="0" smtClean="0">
                <a:solidFill>
                  <a:srgbClr val="000000"/>
                </a:solidFill>
                <a:ea typeface="MS PGothic" pitchFamily="34" charset="-128"/>
              </a:rPr>
              <a:t>biodiversity (1.6 </a:t>
            </a:r>
            <a:r>
              <a:rPr lang="en-US" sz="2400" dirty="0" err="1" smtClean="0">
                <a:solidFill>
                  <a:srgbClr val="000000"/>
                </a:solidFill>
                <a:ea typeface="MS PGothic" pitchFamily="34" charset="-128"/>
              </a:rPr>
              <a:t>bn</a:t>
            </a:r>
            <a:r>
              <a:rPr lang="en-US" sz="2400" dirty="0" smtClean="0">
                <a:solidFill>
                  <a:srgbClr val="000000"/>
                </a:solidFill>
                <a:ea typeface="MS PGothic" pitchFamily="34" charset="-128"/>
              </a:rPr>
              <a:t> people depend on forests for food, medicine and fuel)</a:t>
            </a:r>
            <a:endParaRPr lang="en-US" sz="2400" dirty="0">
              <a:solidFill>
                <a:srgbClr val="000000"/>
              </a:solidFill>
              <a:ea typeface="MS PGothic" pitchFamily="34" charset="-128"/>
            </a:endParaRPr>
          </a:p>
          <a:p>
            <a:pPr marL="800100" lvl="1" indent="-342900" fontAlgn="base">
              <a:spcBef>
                <a:spcPct val="0"/>
              </a:spcBef>
              <a:spcAft>
                <a:spcPct val="0"/>
              </a:spcAft>
              <a:buFontTx/>
              <a:buChar char="-"/>
            </a:pPr>
            <a:r>
              <a:rPr lang="en-US" sz="2400" dirty="0">
                <a:solidFill>
                  <a:srgbClr val="000000"/>
                </a:solidFill>
                <a:ea typeface="MS PGothic" pitchFamily="34" charset="-128"/>
              </a:rPr>
              <a:t>Direct impacts (health – air pollution, mercury) and indirect impacts (nutrient intake reduced due to soil erosion, bad pollination)</a:t>
            </a:r>
          </a:p>
          <a:p>
            <a:pPr marL="800100" lvl="1" indent="-342900" fontAlgn="base">
              <a:spcBef>
                <a:spcPct val="0"/>
              </a:spcBef>
              <a:spcAft>
                <a:spcPct val="0"/>
              </a:spcAft>
              <a:buFontTx/>
              <a:buChar char="-"/>
            </a:pPr>
            <a:endParaRPr lang="fr-BE" sz="2400" dirty="0">
              <a:solidFill>
                <a:srgbClr val="000000"/>
              </a:solidFill>
              <a:ea typeface="MS PGothic" pitchFamily="34" charset="-128"/>
            </a:endParaRPr>
          </a:p>
          <a:p>
            <a:pPr fontAlgn="base">
              <a:spcBef>
                <a:spcPct val="0"/>
              </a:spcBef>
              <a:spcAft>
                <a:spcPct val="0"/>
              </a:spcAft>
            </a:pPr>
            <a:endParaRPr lang="en-US" sz="2000" dirty="0">
              <a:solidFill>
                <a:srgbClr val="000000"/>
              </a:solidFill>
              <a:ea typeface="MS PGothic" pitchFamily="34" charset="-128"/>
            </a:endParaRPr>
          </a:p>
        </p:txBody>
      </p:sp>
    </p:spTree>
    <p:extLst>
      <p:ext uri="{BB962C8B-B14F-4D97-AF65-F5344CB8AC3E}">
        <p14:creationId xmlns:p14="http://schemas.microsoft.com/office/powerpoint/2010/main" val="322039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1143000"/>
          </a:xfrm>
        </p:spPr>
        <p:txBody>
          <a:bodyPr/>
          <a:lstStyle/>
          <a:p>
            <a:r>
              <a:rPr lang="en-US" sz="4000" dirty="0">
                <a:solidFill>
                  <a:schemeClr val="bg1"/>
                </a:solidFill>
              </a:rPr>
              <a:t>Threats to Ecosystems and Biodiversity in Central Asia</a:t>
            </a:r>
          </a:p>
        </p:txBody>
      </p:sp>
      <p:sp>
        <p:nvSpPr>
          <p:cNvPr id="5" name="Rectangle 9"/>
          <p:cNvSpPr>
            <a:spLocks noChangeArrowheads="1"/>
          </p:cNvSpPr>
          <p:nvPr/>
        </p:nvSpPr>
        <p:spPr bwMode="auto">
          <a:xfrm>
            <a:off x="432301" y="1447407"/>
            <a:ext cx="7365503"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n-US" altLang="ko-KR" sz="2000" dirty="0">
              <a:ea typeface="Gulim" pitchFamily="34" charset="-127"/>
            </a:endParaRPr>
          </a:p>
          <a:p>
            <a:r>
              <a:rPr lang="en-CA" sz="2400" b="1" dirty="0"/>
              <a:t>Central Asia home to wide variety of landscapes</a:t>
            </a:r>
            <a:endParaRPr lang="en-CA" sz="2400" dirty="0"/>
          </a:p>
          <a:p>
            <a:endParaRPr lang="en-US" altLang="ko-KR" sz="2400" b="1" i="1" dirty="0">
              <a:solidFill>
                <a:srgbClr val="3366CC"/>
              </a:solidFill>
              <a:ea typeface="Gulim" pitchFamily="34" charset="-127"/>
            </a:endParaRPr>
          </a:p>
          <a:p>
            <a:pPr eaLnBrk="1" hangingPunct="1"/>
            <a:r>
              <a:rPr lang="en-CA" sz="2400" b="1" dirty="0">
                <a:solidFill>
                  <a:srgbClr val="0070C0"/>
                </a:solidFill>
              </a:rPr>
              <a:t>Ecosystems such as water, forest, pastures </a:t>
            </a:r>
            <a:r>
              <a:rPr lang="en-US" sz="2400" b="1" dirty="0">
                <a:solidFill>
                  <a:srgbClr val="0070C0"/>
                </a:solidFill>
              </a:rPr>
              <a:t>highly vulnerable to both human and natural influences</a:t>
            </a:r>
            <a:endParaRPr lang="en-CA" sz="2400" dirty="0"/>
          </a:p>
          <a:p>
            <a:pPr eaLnBrk="1" hangingPunct="1">
              <a:buFont typeface="Calibri" pitchFamily="34" charset="0"/>
              <a:buAutoNum type="arabicPeriod"/>
            </a:pPr>
            <a:endParaRPr lang="en-CA" sz="2400" dirty="0"/>
          </a:p>
          <a:p>
            <a:pPr eaLnBrk="1" hangingPunct="1"/>
            <a:r>
              <a:rPr lang="en-GB" sz="2400" dirty="0"/>
              <a:t>e.g. unsustainable forest use, degradation of mountain ecosystems → negative impact on river hydrology, water quality</a:t>
            </a:r>
          </a:p>
          <a:p>
            <a:pPr eaLnBrk="1" hangingPunct="1"/>
            <a:r>
              <a:rPr lang="en-GB" sz="2400" dirty="0"/>
              <a:t>Amu Darya: industrial and agricultural pollution → quality of drinking water</a:t>
            </a:r>
          </a:p>
          <a:p>
            <a:pPr eaLnBrk="1" hangingPunct="1"/>
            <a:endParaRPr lang="en-US" sz="2000" dirty="0">
              <a:ea typeface="Gulim" pitchFamily="34" charset="-127"/>
            </a:endParaRPr>
          </a:p>
          <a:p>
            <a:pPr eaLnBrk="1" hangingPunct="1"/>
            <a:r>
              <a:rPr lang="en-US" sz="2000" b="1" dirty="0">
                <a:solidFill>
                  <a:srgbClr val="0070C0"/>
                </a:solidFill>
                <a:ea typeface="Gulim" pitchFamily="34" charset="-127"/>
              </a:rPr>
              <a:t>Need: </a:t>
            </a:r>
            <a:r>
              <a:rPr lang="en-GB" sz="2400" dirty="0"/>
              <a:t>environmental concerns reflected in development and economic frameworks and policies </a:t>
            </a:r>
            <a:endParaRPr lang="en-CA" sz="2400" b="1" dirty="0">
              <a:solidFill>
                <a:srgbClr val="0070C0"/>
              </a:solidFill>
            </a:endParaRPr>
          </a:p>
        </p:txBody>
      </p:sp>
    </p:spTree>
    <p:extLst>
      <p:ext uri="{BB962C8B-B14F-4D97-AF65-F5344CB8AC3E}">
        <p14:creationId xmlns:p14="http://schemas.microsoft.com/office/powerpoint/2010/main" val="322039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229600" cy="1143000"/>
          </a:xfrm>
        </p:spPr>
        <p:txBody>
          <a:bodyPr/>
          <a:lstStyle/>
          <a:p>
            <a:r>
              <a:rPr lang="fr-BE" sz="4200" dirty="0" err="1" smtClean="0">
                <a:solidFill>
                  <a:schemeClr val="bg1"/>
                </a:solidFill>
              </a:rPr>
              <a:t>Projects</a:t>
            </a:r>
            <a:r>
              <a:rPr lang="fr-BE" sz="4200" dirty="0" smtClean="0">
                <a:solidFill>
                  <a:schemeClr val="bg1"/>
                </a:solidFill>
              </a:rPr>
              <a:t> in Central </a:t>
            </a:r>
            <a:r>
              <a:rPr lang="fr-BE" sz="4200" dirty="0" err="1" smtClean="0">
                <a:solidFill>
                  <a:schemeClr val="bg1"/>
                </a:solidFill>
              </a:rPr>
              <a:t>Asia</a:t>
            </a:r>
            <a:endParaRPr lang="en-US" sz="4200" dirty="0">
              <a:solidFill>
                <a:schemeClr val="bg1"/>
              </a:solidFill>
            </a:endParaRPr>
          </a:p>
        </p:txBody>
      </p:sp>
      <p:sp>
        <p:nvSpPr>
          <p:cNvPr id="3" name="Content Placeholder 2"/>
          <p:cNvSpPr>
            <a:spLocks noGrp="1"/>
          </p:cNvSpPr>
          <p:nvPr>
            <p:ph idx="1"/>
          </p:nvPr>
        </p:nvSpPr>
        <p:spPr>
          <a:xfrm>
            <a:off x="323528" y="1700808"/>
            <a:ext cx="8280920" cy="5328592"/>
          </a:xfrm>
        </p:spPr>
        <p:txBody>
          <a:bodyPr/>
          <a:lstStyle/>
          <a:p>
            <a:pPr marL="514350" indent="-514350" algn="just">
              <a:buFont typeface="+mj-lt"/>
              <a:buAutoNum type="arabicPeriod"/>
            </a:pPr>
            <a:r>
              <a:rPr lang="en-US" sz="2600" dirty="0" smtClean="0">
                <a:latin typeface="Times New Roman" pitchFamily="18" charset="0"/>
                <a:cs typeface="Times New Roman" pitchFamily="18" charset="0"/>
              </a:rPr>
              <a:t>“Support for the revision of NBSAPs in Central Asian countries” (Kazakhstan, Kyrgyzstan, Tajikistan, Turkmenistan and Uzbekistan)</a:t>
            </a:r>
          </a:p>
          <a:p>
            <a:pPr marL="514350" indent="-514350" algn="just">
              <a:buFont typeface="+mj-lt"/>
              <a:buAutoNum type="arabicPeriod"/>
            </a:pPr>
            <a:endParaRPr lang="en-US" sz="800" dirty="0" smtClean="0">
              <a:latin typeface="Times New Roman" pitchFamily="18" charset="0"/>
              <a:cs typeface="Times New Roman" pitchFamily="18" charset="0"/>
            </a:endParaRPr>
          </a:p>
          <a:p>
            <a:pPr marL="514350" indent="-514350" algn="just">
              <a:buFont typeface="+mj-lt"/>
              <a:buAutoNum type="arabicPeriod"/>
            </a:pPr>
            <a:endParaRPr lang="en-US" sz="200" dirty="0" smtClean="0">
              <a:latin typeface="Times New Roman" pitchFamily="18" charset="0"/>
              <a:cs typeface="Times New Roman" pitchFamily="18" charset="0"/>
            </a:endParaRPr>
          </a:p>
          <a:p>
            <a:pPr marL="514350" indent="-514350" algn="just">
              <a:buFont typeface="+mj-lt"/>
              <a:buAutoNum type="arabicPeriod"/>
            </a:pPr>
            <a:r>
              <a:rPr lang="en-US" sz="2600" dirty="0" smtClean="0">
                <a:latin typeface="Times New Roman" pitchFamily="18" charset="0"/>
                <a:cs typeface="Times New Roman" pitchFamily="18" charset="0"/>
              </a:rPr>
              <a:t>“Strengthening MEA synergies and indicators </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in NBSAPs for the Pan-European region (Eastern Europe, Southern Caucasus, and Central Asia)</a:t>
            </a:r>
          </a:p>
          <a:p>
            <a:pPr marL="514350" indent="-514350" algn="just">
              <a:buNone/>
            </a:pPr>
            <a:endParaRPr lang="fr-BE" sz="1500" dirty="0" smtClean="0">
              <a:latin typeface="Times New Roman" pitchFamily="18" charset="0"/>
              <a:cs typeface="Times New Roman" pitchFamily="18" charset="0"/>
            </a:endParaRPr>
          </a:p>
          <a:p>
            <a:pPr marL="514350" indent="-514350" algn="just">
              <a:buNone/>
            </a:pPr>
            <a:r>
              <a:rPr lang="fr-BE" sz="2600" dirty="0" err="1" smtClean="0">
                <a:latin typeface="Times New Roman" pitchFamily="18" charset="0"/>
                <a:cs typeface="Times New Roman" pitchFamily="18" charset="0"/>
              </a:rPr>
              <a:t>Partners</a:t>
            </a:r>
            <a:r>
              <a:rPr lang="fr-BE" sz="2600" dirty="0" smtClean="0">
                <a:latin typeface="Times New Roman" pitchFamily="18" charset="0"/>
                <a:cs typeface="Times New Roman" pitchFamily="18" charset="0"/>
              </a:rPr>
              <a:t>: UNEP-WCMC, TEEB, WWF, UNDP (</a:t>
            </a:r>
            <a:r>
              <a:rPr lang="en-US" sz="2600" dirty="0" smtClean="0">
                <a:latin typeface="Times New Roman" pitchFamily="18" charset="0"/>
                <a:cs typeface="Times New Roman" pitchFamily="18" charset="0"/>
              </a:rPr>
              <a:t>implementing agency supporting the NBSAP revision process in Kazakhstan, Uzbekistan and Turkmenistan, while Kyrgyzstan and Tajikistan, are led by UNEP</a:t>
            </a:r>
            <a:r>
              <a:rPr lang="fr-BE" sz="2600" dirty="0" smtClean="0">
                <a:latin typeface="Times New Roman" pitchFamily="18" charset="0"/>
                <a:cs typeface="Times New Roman" pitchFamily="18" charset="0"/>
              </a:rPr>
              <a:t>), etc.</a:t>
            </a:r>
          </a:p>
          <a:p>
            <a:pPr marL="514350" indent="-514350" algn="just">
              <a:buFont typeface="+mj-lt"/>
              <a:buAutoNum type="arabicPeriod"/>
            </a:pPr>
            <a:endParaRPr lang="fr-BE" sz="2600" dirty="0"/>
          </a:p>
        </p:txBody>
      </p:sp>
    </p:spTree>
    <p:extLst>
      <p:ext uri="{BB962C8B-B14F-4D97-AF65-F5344CB8AC3E}">
        <p14:creationId xmlns:p14="http://schemas.microsoft.com/office/powerpoint/2010/main" val="322039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1143000"/>
          </a:xfrm>
        </p:spPr>
        <p:txBody>
          <a:bodyPr/>
          <a:lstStyle/>
          <a:p>
            <a:r>
              <a:rPr lang="en-US" sz="4000" dirty="0">
                <a:solidFill>
                  <a:schemeClr val="bg1"/>
                </a:solidFill>
              </a:rPr>
              <a:t>Threats to Ecosystems and Biodiversity in Central Asia</a:t>
            </a:r>
          </a:p>
        </p:txBody>
      </p:sp>
      <p:sp>
        <p:nvSpPr>
          <p:cNvPr id="5" name="Rectangle 9"/>
          <p:cNvSpPr>
            <a:spLocks noChangeArrowheads="1"/>
          </p:cNvSpPr>
          <p:nvPr/>
        </p:nvSpPr>
        <p:spPr bwMode="auto">
          <a:xfrm>
            <a:off x="432301" y="1447407"/>
            <a:ext cx="7365503"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n-US" altLang="ko-KR" sz="2000" dirty="0">
              <a:ea typeface="Gulim" pitchFamily="34" charset="-127"/>
            </a:endParaRPr>
          </a:p>
          <a:p>
            <a:r>
              <a:rPr lang="en-CA" sz="2400" b="1" dirty="0"/>
              <a:t>Central Asia home to wide variety of landscapes</a:t>
            </a:r>
            <a:endParaRPr lang="en-CA" sz="2400" dirty="0"/>
          </a:p>
          <a:p>
            <a:endParaRPr lang="en-US" altLang="ko-KR" sz="2400" b="1" i="1" dirty="0">
              <a:solidFill>
                <a:srgbClr val="3366CC"/>
              </a:solidFill>
              <a:ea typeface="Gulim" pitchFamily="34" charset="-127"/>
            </a:endParaRPr>
          </a:p>
          <a:p>
            <a:pPr eaLnBrk="1" hangingPunct="1"/>
            <a:r>
              <a:rPr lang="en-CA" sz="2400" b="1" dirty="0">
                <a:solidFill>
                  <a:srgbClr val="0070C0"/>
                </a:solidFill>
              </a:rPr>
              <a:t>Ecosystems such as water, forest, pastures </a:t>
            </a:r>
            <a:r>
              <a:rPr lang="en-US" sz="2400" b="1" dirty="0">
                <a:solidFill>
                  <a:srgbClr val="0070C0"/>
                </a:solidFill>
              </a:rPr>
              <a:t>highly vulnerable to both human and natural influences</a:t>
            </a:r>
            <a:endParaRPr lang="en-CA" sz="2400" dirty="0"/>
          </a:p>
          <a:p>
            <a:pPr eaLnBrk="1" hangingPunct="1">
              <a:buFont typeface="Calibri" pitchFamily="34" charset="0"/>
              <a:buAutoNum type="arabicPeriod"/>
            </a:pPr>
            <a:endParaRPr lang="en-CA" sz="2400" dirty="0"/>
          </a:p>
          <a:p>
            <a:pPr eaLnBrk="1" hangingPunct="1"/>
            <a:r>
              <a:rPr lang="en-GB" sz="2400" dirty="0"/>
              <a:t>e.g. unsustainable forest use, degradation of mountain ecosystems → negative impact on river hydrology, water quality</a:t>
            </a:r>
          </a:p>
          <a:p>
            <a:pPr eaLnBrk="1" hangingPunct="1"/>
            <a:r>
              <a:rPr lang="en-GB" sz="2400" dirty="0"/>
              <a:t>Amu Darya: industrial and agricultural pollution → quality of drinking water</a:t>
            </a:r>
          </a:p>
          <a:p>
            <a:pPr eaLnBrk="1" hangingPunct="1"/>
            <a:endParaRPr lang="en-US" sz="2000" dirty="0">
              <a:ea typeface="Gulim" pitchFamily="34" charset="-127"/>
            </a:endParaRPr>
          </a:p>
          <a:p>
            <a:pPr eaLnBrk="1" hangingPunct="1"/>
            <a:r>
              <a:rPr lang="en-US" sz="2000" b="1" dirty="0">
                <a:solidFill>
                  <a:srgbClr val="0070C0"/>
                </a:solidFill>
                <a:ea typeface="Gulim" pitchFamily="34" charset="-127"/>
              </a:rPr>
              <a:t>Need: </a:t>
            </a:r>
            <a:r>
              <a:rPr lang="en-GB" sz="2400" dirty="0"/>
              <a:t>environmental concerns reflected in development and economic frameworks and policies </a:t>
            </a:r>
            <a:endParaRPr lang="en-CA" sz="2400" b="1" dirty="0">
              <a:solidFill>
                <a:srgbClr val="0070C0"/>
              </a:solidFill>
            </a:endParaRPr>
          </a:p>
        </p:txBody>
      </p:sp>
    </p:spTree>
    <p:extLst>
      <p:ext uri="{BB962C8B-B14F-4D97-AF65-F5344CB8AC3E}">
        <p14:creationId xmlns:p14="http://schemas.microsoft.com/office/powerpoint/2010/main" val="221868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228600" y="152857"/>
            <a:ext cx="8766944" cy="5094288"/>
          </a:xfrm>
          <a:prstGeom prst="rect">
            <a:avLst/>
          </a:prstGeom>
          <a:noFill/>
          <a:ln w="9525">
            <a:noFill/>
            <a:miter lim="800000"/>
            <a:headEnd/>
            <a:tailEnd/>
          </a:ln>
        </p:spPr>
        <p:txBody>
          <a:bodyPr>
            <a:prstTxWarp prst="textNoShape">
              <a:avLst/>
            </a:prstTxWarp>
          </a:bodyPr>
          <a:lstStyle/>
          <a:p>
            <a:pPr marL="457200" indent="-457200" eaLnBrk="0" hangingPunct="0">
              <a:lnSpc>
                <a:spcPct val="93000"/>
              </a:lnSpc>
              <a:spcBef>
                <a:spcPts val="300"/>
              </a:spcBef>
              <a:spcAft>
                <a:spcPts val="300"/>
              </a:spcAft>
              <a:buClr>
                <a:srgbClr val="FF9900"/>
              </a:buClr>
              <a:buSzPct val="120000"/>
              <a:buFont typeface="Times New Roman" pitchFamily="-1" charset="0"/>
              <a:buNone/>
            </a:pPr>
            <a:endParaRPr lang="en-US" sz="2400" dirty="0" smtClean="0"/>
          </a:p>
          <a:p>
            <a:pPr marL="457200" indent="-457200" algn="ctr" eaLnBrk="0" hangingPunct="0">
              <a:lnSpc>
                <a:spcPct val="93000"/>
              </a:lnSpc>
              <a:spcBef>
                <a:spcPts val="300"/>
              </a:spcBef>
              <a:spcAft>
                <a:spcPts val="300"/>
              </a:spcAft>
              <a:buClr>
                <a:srgbClr val="FF9900"/>
              </a:buClr>
              <a:buSzPct val="120000"/>
              <a:buFont typeface="Times New Roman" pitchFamily="-1" charset="0"/>
              <a:buNone/>
            </a:pPr>
            <a:r>
              <a:rPr lang="en-US" sz="3200" b="1" dirty="0" smtClean="0">
                <a:solidFill>
                  <a:schemeClr val="bg1"/>
                </a:solidFill>
              </a:rPr>
              <a:t>Way </a:t>
            </a:r>
            <a:r>
              <a:rPr lang="en-US" sz="3200" b="1" dirty="0" smtClean="0">
                <a:solidFill>
                  <a:schemeClr val="bg1"/>
                </a:solidFill>
              </a:rPr>
              <a:t>Forward</a:t>
            </a:r>
          </a:p>
          <a:p>
            <a:pPr marL="457200" indent="-457200" algn="ctr" eaLnBrk="0" hangingPunct="0">
              <a:lnSpc>
                <a:spcPct val="93000"/>
              </a:lnSpc>
              <a:spcBef>
                <a:spcPts val="300"/>
              </a:spcBef>
              <a:spcAft>
                <a:spcPts val="300"/>
              </a:spcAft>
              <a:buClr>
                <a:srgbClr val="FF9900"/>
              </a:buClr>
              <a:buSzPct val="120000"/>
              <a:buFont typeface="Times New Roman" pitchFamily="-1" charset="0"/>
              <a:buNone/>
            </a:pPr>
            <a:endParaRPr lang="en-US" sz="3200" b="1" dirty="0" smtClean="0">
              <a:solidFill>
                <a:schemeClr val="bg1"/>
              </a:solidFill>
            </a:endParaRPr>
          </a:p>
          <a:p>
            <a:pPr marL="457200" indent="-457200" eaLnBrk="0" hangingPunct="0">
              <a:lnSpc>
                <a:spcPct val="93000"/>
              </a:lnSpc>
              <a:spcBef>
                <a:spcPts val="300"/>
              </a:spcBef>
              <a:spcAft>
                <a:spcPts val="300"/>
              </a:spcAft>
              <a:buClr>
                <a:srgbClr val="FF9900"/>
              </a:buClr>
              <a:buSzPct val="120000"/>
              <a:buFont typeface="Times New Roman" pitchFamily="-1" charset="0"/>
              <a:buNone/>
            </a:pPr>
            <a:endParaRPr lang="en-US" sz="2000" dirty="0" smtClean="0"/>
          </a:p>
          <a:p>
            <a:pPr marL="468000" indent="-468000" eaLnBrk="0" hangingPunct="0">
              <a:spcAft>
                <a:spcPts val="600"/>
              </a:spcAft>
              <a:buClr>
                <a:srgbClr val="FF9900"/>
              </a:buClr>
              <a:buSzPct val="250000"/>
              <a:buFont typeface="Wingdings" charset="2"/>
              <a:buChar char="ü"/>
            </a:pPr>
            <a:r>
              <a:rPr lang="en-US" sz="2400" dirty="0" smtClean="0"/>
              <a:t>Reverse biodiversity decline and restore key ecosystems </a:t>
            </a:r>
          </a:p>
          <a:p>
            <a:pPr marL="468000" indent="-468000" eaLnBrk="0" hangingPunct="0">
              <a:spcAft>
                <a:spcPts val="600"/>
              </a:spcAft>
              <a:buClr>
                <a:srgbClr val="FF9900"/>
              </a:buClr>
              <a:buSzPct val="250000"/>
              <a:buFont typeface="Wingdings" charset="2"/>
              <a:buChar char="ü"/>
            </a:pPr>
            <a:endParaRPr lang="en-US" sz="2400" dirty="0"/>
          </a:p>
          <a:p>
            <a:pPr marL="468000" indent="-468000" eaLnBrk="0" hangingPunct="0">
              <a:spcAft>
                <a:spcPts val="600"/>
              </a:spcAft>
              <a:buClr>
                <a:srgbClr val="FF9900"/>
              </a:buClr>
              <a:buSzPct val="250000"/>
              <a:buFont typeface="Wingdings" charset="2"/>
              <a:buChar char="ü"/>
            </a:pPr>
            <a:r>
              <a:rPr lang="en-US" sz="2400" dirty="0" smtClean="0"/>
              <a:t>Mainstream biodiversity into key sectors (agriculture, fisheries, forestry)</a:t>
            </a:r>
          </a:p>
          <a:p>
            <a:pPr marL="468000" indent="-468000" eaLnBrk="0" hangingPunct="0">
              <a:spcAft>
                <a:spcPts val="600"/>
              </a:spcAft>
              <a:buClr>
                <a:srgbClr val="FF9900"/>
              </a:buClr>
              <a:buSzPct val="250000"/>
              <a:buFont typeface="Wingdings" charset="2"/>
              <a:buChar char="ü"/>
            </a:pPr>
            <a:endParaRPr lang="en-US" sz="2400" dirty="0"/>
          </a:p>
          <a:p>
            <a:pPr marL="468000" indent="-468000" eaLnBrk="0" hangingPunct="0">
              <a:spcAft>
                <a:spcPts val="600"/>
              </a:spcAft>
              <a:buClr>
                <a:srgbClr val="FF9900"/>
              </a:buClr>
              <a:buSzPct val="250000"/>
              <a:buFont typeface="Wingdings" charset="2"/>
              <a:buChar char="ü"/>
            </a:pPr>
            <a:r>
              <a:rPr lang="en-US" sz="2400" dirty="0" smtClean="0"/>
              <a:t>Biodiversity and ecosystems : key factors to ensure achieving SDGs </a:t>
            </a:r>
            <a:r>
              <a:rPr lang="en-US" sz="2400" dirty="0" smtClean="0"/>
              <a:t>and for building a green economy</a:t>
            </a:r>
            <a:endParaRPr lang="en-US" sz="2400" dirty="0" smtClean="0"/>
          </a:p>
          <a:p>
            <a:pPr marL="468000" indent="-468000" eaLnBrk="0" hangingPunct="0">
              <a:spcAft>
                <a:spcPts val="600"/>
              </a:spcAft>
              <a:buClr>
                <a:srgbClr val="FF9900"/>
              </a:buClr>
              <a:buSzPct val="250000"/>
              <a:buFont typeface="Wingdings" charset="2"/>
              <a:buChar char="ü"/>
            </a:pPr>
            <a:endParaRPr lang="en-US" sz="2400" dirty="0"/>
          </a:p>
          <a:p>
            <a:pPr marL="468000" indent="-468000" eaLnBrk="0" hangingPunct="0">
              <a:spcAft>
                <a:spcPts val="600"/>
              </a:spcAft>
              <a:buClr>
                <a:srgbClr val="FF9900"/>
              </a:buClr>
              <a:buSzPct val="250000"/>
              <a:buFont typeface="Wingdings" charset="2"/>
              <a:buChar char="ü"/>
            </a:pPr>
            <a:endParaRPr lang="en-US" sz="2400" dirty="0" smtClean="0"/>
          </a:p>
          <a:p>
            <a:pPr marL="468000" indent="-468000" eaLnBrk="0" hangingPunct="0">
              <a:spcAft>
                <a:spcPts val="600"/>
              </a:spcAft>
              <a:buClr>
                <a:srgbClr val="FF9900"/>
              </a:buClr>
              <a:buSzPct val="250000"/>
              <a:buFont typeface="Wingdings" charset="2"/>
              <a:buChar char="ü"/>
            </a:pPr>
            <a:endParaRPr lang="en-US" sz="2000" dirty="0" smtClean="0"/>
          </a:p>
          <a:p>
            <a:pPr marL="457200" indent="-457200" eaLnBrk="0" hangingPunct="0">
              <a:lnSpc>
                <a:spcPct val="93000"/>
              </a:lnSpc>
              <a:spcBef>
                <a:spcPts val="300"/>
              </a:spcBef>
              <a:spcAft>
                <a:spcPts val="300"/>
              </a:spcAft>
              <a:buClr>
                <a:srgbClr val="FF9900"/>
              </a:buClr>
              <a:buSzPct val="120000"/>
              <a:buFont typeface="Calibri" pitchFamily="-1" charset="0"/>
              <a:buAutoNum type="alphaUcPeriod"/>
            </a:pPr>
            <a:endParaRPr lang="en-US" sz="2000" dirty="0"/>
          </a:p>
        </p:txBody>
      </p:sp>
    </p:spTree>
    <p:extLst>
      <p:ext uri="{BB962C8B-B14F-4D97-AF65-F5344CB8AC3E}">
        <p14:creationId xmlns:p14="http://schemas.microsoft.com/office/powerpoint/2010/main" val="4081248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alpha val="50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0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hlink">
            <a:alpha val="50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000" b="0" i="0" u="none" strike="noStrike" cap="none" normalizeH="0" baseline="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TW_BanffPark</Template>
  <TotalTime>3856</TotalTime>
  <Words>1021</Words>
  <Application>Microsoft Office PowerPoint</Application>
  <PresentationFormat>On-screen Show (4:3)</PresentationFormat>
  <Paragraphs>118</Paragraphs>
  <Slides>8</Slides>
  <Notes>5</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1_Default Design</vt:lpstr>
      <vt:lpstr>1_Thème Office</vt:lpstr>
      <vt:lpstr>PowerPoint Presentation</vt:lpstr>
      <vt:lpstr>PowerPoint Presentation</vt:lpstr>
      <vt:lpstr>Ecosystem Goods and Services in CA mountains </vt:lpstr>
      <vt:lpstr>Biodiversity and  sustainable development</vt:lpstr>
      <vt:lpstr>Threats to Ecosystems and Biodiversity in Central Asia</vt:lpstr>
      <vt:lpstr>Projects in Central Asia</vt:lpstr>
      <vt:lpstr>Threats to Ecosystems and Biodiversity in Central Asia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Thierry Lucas</dc:creator>
  <cp:lastModifiedBy>Thierry Lucas</cp:lastModifiedBy>
  <cp:revision>19</cp:revision>
  <cp:lastPrinted>2014-11-18T14:35:13Z</cp:lastPrinted>
  <dcterms:created xsi:type="dcterms:W3CDTF">2014-05-15T13:19:41Z</dcterms:created>
  <dcterms:modified xsi:type="dcterms:W3CDTF">2014-11-19T16:30:53Z</dcterms:modified>
</cp:coreProperties>
</file>