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IE"/>
              <a:t>Click to edit the notes'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IE"/>
              <a:t>&lt;header&gt;</a:t>
            </a:r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IE"/>
              <a:t>&lt;date/time&gt;</a:t>
            </a:r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IE"/>
              <a:t>&lt;footer&gt;</a:t>
            </a:r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1ED34A3D-108E-4707-AF8D-D1B3BC718446}" type="slidenum">
              <a:rPr lang="en-I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00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E7F2B-496C-47DE-B589-0039814CDE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E7F2B-496C-47DE-B589-0039814CDE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IE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IE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IE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IE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IE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IE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IE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IE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IE"/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IE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IE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IE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IE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IE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IE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IE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28760" y="1897920"/>
            <a:ext cx="8498880" cy="1734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7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31040" y="705960"/>
            <a:ext cx="2140920" cy="682200"/>
          </a:xfrm>
          <a:prstGeom prst="rect">
            <a:avLst/>
          </a:prstGeom>
          <a:ln w="9360"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857160" y="1945687"/>
            <a:ext cx="7713000" cy="941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0" name="CustomShape 3"/>
          <p:cNvSpPr/>
          <p:nvPr/>
        </p:nvSpPr>
        <p:spPr>
          <a:xfrm>
            <a:off x="1115616" y="5373216"/>
            <a:ext cx="7781477" cy="16851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endParaRPr dirty="0" smtClean="0"/>
          </a:p>
          <a:p>
            <a:pPr marL="457200" lvl="0" indent="-457200" algn="ctr" defTabSz="45720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1BB30"/>
              </a:buClr>
              <a:defRPr/>
            </a:pPr>
            <a:r>
              <a:rPr lang="ru-RU" sz="1400" b="1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Пол </a:t>
            </a:r>
            <a:r>
              <a:rPr lang="ru-RU" sz="1400" b="1" dirty="0" err="1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Хики</a:t>
            </a:r>
            <a:endParaRPr lang="en-GB" sz="1400" b="1" dirty="0">
              <a:solidFill>
                <a:srgbClr val="002060"/>
              </a:solidFill>
              <a:ea typeface="ＭＳ Ｐゴシック" charset="-128"/>
              <a:cs typeface="ＭＳ Ｐゴシック" charset="-128"/>
            </a:endParaRPr>
          </a:p>
          <a:p>
            <a:pPr marL="457200" lvl="0" indent="-457200" algn="ctr" defTabSz="457200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81BB30"/>
              </a:buClr>
              <a:defRPr/>
            </a:pPr>
            <a:r>
              <a:rPr lang="ru-RU" sz="1400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Советник по вопросам охраны окружающей среды</a:t>
            </a:r>
            <a:r>
              <a:rPr lang="en-GB" sz="1400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Бюро</a:t>
            </a:r>
            <a:r>
              <a:rPr lang="en-US" sz="14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ОБСЕ </a:t>
            </a:r>
            <a:r>
              <a:rPr lang="ru-RU" sz="1400" dirty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ea typeface="ＭＳ Ｐゴシック" charset="-128"/>
                <a:cs typeface="ＭＳ Ｐゴシック" charset="-128"/>
              </a:rPr>
              <a:t>Таджикистане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0"/>
          <a:stretch/>
        </p:blipFill>
        <p:spPr>
          <a:xfrm>
            <a:off x="5505054" y="3429000"/>
            <a:ext cx="3065106" cy="19442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/>
        </p:blipFill>
        <p:spPr bwMode="auto">
          <a:xfrm>
            <a:off x="433316" y="3429000"/>
            <a:ext cx="3148200" cy="18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7416" y="1556792"/>
            <a:ext cx="4850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Перспективы ОБСЕ в области продвижения зеленой экономики в Центральной Азии</a:t>
            </a:r>
            <a:r>
              <a:rPr lang="en-GB" b="1" dirty="0">
                <a:solidFill>
                  <a:srgbClr val="00B050"/>
                </a:solidFill>
              </a:rPr>
              <a:t>: </a:t>
            </a:r>
            <a:r>
              <a:rPr lang="ru-RU" b="1" dirty="0">
                <a:solidFill>
                  <a:srgbClr val="00B050"/>
                </a:solidFill>
              </a:rPr>
              <a:t>Укрепление безопасности через региональное и местное сотрудничество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428596" y="1897826"/>
            <a:ext cx="850112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ОБСЕ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самая большая организация в мире по безопасности членами которой являются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57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стран Европы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Центральной Азии и Северной Америки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измерения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политико-военное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экономико-экологическое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 соблюдение прав человека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Полевые миссии в Центральной Азии и их мандаты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Присутствие в Таджикистане, Бюро ОБСЕ в Таджикистане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2" name="Picture 5" descr="E:\LOGOs\LOGO-OS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22" y="684483"/>
            <a:ext cx="1402286" cy="4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>
            <a:off x="2486912" y="947398"/>
            <a:ext cx="1147430" cy="159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738"/>
                </a:gs>
                <a:gs pos="100000">
                  <a:srgbClr val="81BB30"/>
                </a:gs>
                <a:gs pos="25000">
                  <a:srgbClr val="1B9A38"/>
                </a:gs>
                <a:gs pos="57000">
                  <a:srgbClr val="49A63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5856" y="578116"/>
            <a:ext cx="54726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kern="100" dirty="0" smtClean="0">
                <a:gradFill flip="none" rotWithShape="1">
                  <a:gsLst>
                    <a:gs pos="1000">
                      <a:srgbClr val="009738"/>
                    </a:gs>
                    <a:gs pos="100000">
                      <a:srgbClr val="81BB30"/>
                    </a:gs>
                    <a:gs pos="61000">
                      <a:srgbClr val="49A636"/>
                    </a:gs>
                    <a:gs pos="26000">
                      <a:srgbClr val="1B9A38"/>
                    </a:gs>
                  </a:gsLst>
                  <a:lin ang="0" scaled="1"/>
                  <a:tileRect/>
                </a:gradFill>
                <a:latin typeface="Arial Bold"/>
                <a:cs typeface="Arial Bold"/>
              </a:rPr>
              <a:t>Деятельность ОБСЕ в регионе</a:t>
            </a:r>
            <a:endParaRPr lang="en-US" sz="3200" b="1" kern="100" dirty="0" smtClean="0">
              <a:gradFill flip="none" rotWithShape="1">
                <a:gsLst>
                  <a:gs pos="1000">
                    <a:srgbClr val="009738"/>
                  </a:gs>
                  <a:gs pos="100000">
                    <a:srgbClr val="81BB30"/>
                  </a:gs>
                  <a:gs pos="61000">
                    <a:srgbClr val="49A636"/>
                  </a:gs>
                  <a:gs pos="26000">
                    <a:srgbClr val="1B9A38"/>
                  </a:gs>
                </a:gsLst>
                <a:lin ang="0" scaled="1"/>
                <a:tileRect/>
              </a:gradFill>
              <a:latin typeface="Arial Bold"/>
              <a:cs typeface="Arial Bold"/>
            </a:endParaRPr>
          </a:p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b="1" kern="100" baseline="30000" dirty="0" smtClean="0">
              <a:gradFill flip="none" rotWithShape="1">
                <a:gsLst>
                  <a:gs pos="1000">
                    <a:srgbClr val="009738"/>
                  </a:gs>
                  <a:gs pos="100000">
                    <a:srgbClr val="81BB30"/>
                  </a:gs>
                  <a:gs pos="61000">
                    <a:srgbClr val="49A636"/>
                  </a:gs>
                  <a:gs pos="26000">
                    <a:srgbClr val="1B9A38"/>
                  </a:gs>
                </a:gsLst>
                <a:lin ang="0" scaled="1"/>
                <a:tileRect/>
              </a:gradFill>
              <a:latin typeface="Arial Bold"/>
              <a:cs typeface="Arial Bold"/>
            </a:endParaRPr>
          </a:p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b="1" kern="100" baseline="30000" dirty="0">
              <a:gradFill flip="none" rotWithShape="1">
                <a:gsLst>
                  <a:gs pos="1000">
                    <a:srgbClr val="009738"/>
                  </a:gs>
                  <a:gs pos="100000">
                    <a:srgbClr val="81BB30"/>
                  </a:gs>
                  <a:gs pos="61000">
                    <a:srgbClr val="49A636"/>
                  </a:gs>
                  <a:gs pos="26000">
                    <a:srgbClr val="1B9A38"/>
                  </a:gs>
                </a:gsLst>
                <a:lin ang="0" scaled="1"/>
                <a:tileRect/>
              </a:gradFill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9172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0496" y="357166"/>
            <a:ext cx="5143504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3200" b="1" kern="100" dirty="0" smtClean="0">
                <a:gradFill flip="none" rotWithShape="1">
                  <a:gsLst>
                    <a:gs pos="1000">
                      <a:srgbClr val="009738"/>
                    </a:gs>
                    <a:gs pos="100000">
                      <a:srgbClr val="81BB30"/>
                    </a:gs>
                    <a:gs pos="61000">
                      <a:srgbClr val="49A636"/>
                    </a:gs>
                    <a:gs pos="26000">
                      <a:srgbClr val="1B9A38"/>
                    </a:gs>
                  </a:gsLst>
                  <a:lin ang="0" scaled="1"/>
                  <a:tileRect/>
                </a:gradFill>
                <a:latin typeface="Arial Bold"/>
                <a:cs typeface="Arial Bold"/>
              </a:rPr>
              <a:t>Инициатива Окружающая среда и безопасность </a:t>
            </a:r>
            <a:r>
              <a:rPr lang="en-US" sz="3200" b="1" kern="100" dirty="0" smtClean="0">
                <a:gradFill flip="none" rotWithShape="1">
                  <a:gsLst>
                    <a:gs pos="1000">
                      <a:srgbClr val="009738"/>
                    </a:gs>
                    <a:gs pos="100000">
                      <a:srgbClr val="81BB30"/>
                    </a:gs>
                    <a:gs pos="61000">
                      <a:srgbClr val="49A636"/>
                    </a:gs>
                    <a:gs pos="26000">
                      <a:srgbClr val="1B9A38"/>
                    </a:gs>
                  </a:gsLst>
                  <a:lin ang="0" scaled="1"/>
                  <a:tileRect/>
                </a:gradFill>
                <a:latin typeface="Arial Bold"/>
                <a:cs typeface="Arial Bold"/>
              </a:rPr>
              <a:t>ENVSEC</a:t>
            </a:r>
          </a:p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b="1" kern="100" baseline="30000" dirty="0" smtClean="0">
              <a:gradFill flip="none" rotWithShape="1">
                <a:gsLst>
                  <a:gs pos="1000">
                    <a:srgbClr val="009738"/>
                  </a:gs>
                  <a:gs pos="100000">
                    <a:srgbClr val="81BB30"/>
                  </a:gs>
                  <a:gs pos="61000">
                    <a:srgbClr val="49A636"/>
                  </a:gs>
                  <a:gs pos="26000">
                    <a:srgbClr val="1B9A38"/>
                  </a:gs>
                </a:gsLst>
                <a:lin ang="0" scaled="1"/>
                <a:tileRect/>
              </a:gradFill>
              <a:latin typeface="Arial Bold"/>
              <a:cs typeface="Arial Bold"/>
            </a:endParaRPr>
          </a:p>
          <a:p>
            <a:pPr fontAlgn="auto">
              <a:lnSpc>
                <a:spcPts val="266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b="1" kern="100" baseline="30000" dirty="0">
              <a:gradFill flip="none" rotWithShape="1">
                <a:gsLst>
                  <a:gs pos="1000">
                    <a:srgbClr val="009738"/>
                  </a:gs>
                  <a:gs pos="100000">
                    <a:srgbClr val="81BB30"/>
                  </a:gs>
                  <a:gs pos="61000">
                    <a:srgbClr val="49A636"/>
                  </a:gs>
                  <a:gs pos="26000">
                    <a:srgbClr val="1B9A38"/>
                  </a:gs>
                </a:gsLst>
                <a:lin ang="0" scaled="1"/>
                <a:tileRect/>
              </a:gradFill>
              <a:latin typeface="Arial Bold"/>
              <a:cs typeface="Arial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213262" y="925664"/>
            <a:ext cx="1147430" cy="1590"/>
          </a:xfrm>
          <a:prstGeom prst="line">
            <a:avLst/>
          </a:prstGeom>
          <a:ln w="12700">
            <a:gradFill flip="none" rotWithShape="1">
              <a:gsLst>
                <a:gs pos="0">
                  <a:srgbClr val="009738"/>
                </a:gs>
                <a:gs pos="100000">
                  <a:srgbClr val="81BB30"/>
                </a:gs>
                <a:gs pos="25000">
                  <a:srgbClr val="1B9A38"/>
                </a:gs>
                <a:gs pos="57000">
                  <a:srgbClr val="49A636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428596" y="1897826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ENVSEC: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партнерство шести международных организаций в решении проблем связанных с окружающей средой и безопасностью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Wingdings" charset="2"/>
              <a:buChar char="§"/>
            </a:pP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Целевые области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природные ресурсы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опасные отходы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изменение климата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доступ к информации и принятию решений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endParaRPr lang="en-GB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Wingdings" charset="2"/>
              <a:buChar char="§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Wingdings" charset="2"/>
              <a:buChar char="§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Приоритеты на следующий программный период в ЦА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: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управление водными ресурсами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опасные отходы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продовольственная безопасность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природные стихийные бедствия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;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изменение климата</a:t>
            </a:r>
            <a:endParaRPr lang="en-GB" sz="24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2" name="Picture 5" descr="E:\LOGOs\LOGO-OS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822" y="684483"/>
            <a:ext cx="1402286" cy="44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2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 flipH="1">
            <a:off x="3786120" y="352440"/>
            <a:ext cx="1440" cy="1147680"/>
          </a:xfrm>
          <a:prstGeom prst="line">
            <a:avLst/>
          </a:prstGeom>
          <a:ln w="12600">
            <a:solidFill>
              <a:srgbClr val="009738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428760" y="1897920"/>
            <a:ext cx="8498520" cy="40507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7375E"/>
                </a:solidFill>
                <a:latin typeface="Calibri"/>
              </a:rPr>
              <a:t>Помощь правительствам в улучшении законодательства и политики в области охраны окружающей среды</a:t>
            </a:r>
            <a:r>
              <a:rPr lang="en-IE" sz="2400" dirty="0" smtClean="0">
                <a:solidFill>
                  <a:srgbClr val="17375E"/>
                </a:solidFill>
                <a:latin typeface="Calibri"/>
              </a:rPr>
              <a:t> 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7375E"/>
                </a:solidFill>
                <a:latin typeface="Calibri"/>
              </a:rPr>
              <a:t>Укрепление малых ГЭС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7375E"/>
                </a:solidFill>
                <a:latin typeface="Calibri"/>
              </a:rPr>
              <a:t>Поддержка свободных экономических зон</a:t>
            </a:r>
            <a:endParaRPr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7375E"/>
                </a:solidFill>
                <a:latin typeface="Calibri"/>
              </a:rPr>
              <a:t>Продвижение зеленой экономики и устойчивое использование природных ресурсов</a:t>
            </a:r>
            <a:r>
              <a:rPr lang="en-IE" sz="2400" dirty="0" smtClean="0">
                <a:solidFill>
                  <a:srgbClr val="17375E"/>
                </a:solidFill>
                <a:latin typeface="Calibr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0880" y="684360"/>
            <a:ext cx="1399680" cy="445320"/>
          </a:xfrm>
          <a:prstGeom prst="rect">
            <a:avLst/>
          </a:prstGeom>
          <a:ln w="936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95936" y="352440"/>
            <a:ext cx="4931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Деятельность </a:t>
            </a:r>
            <a:r>
              <a:rPr lang="ru-RU" sz="2000" b="1" dirty="0"/>
              <a:t>ОБСЕ в Центральной Азии в </a:t>
            </a:r>
            <a:r>
              <a:rPr lang="ru-RU" sz="2000" b="1" dirty="0" smtClean="0"/>
              <a:t>области экономики и охраны окружающей среды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 1"/>
          <p:cNvSpPr/>
          <p:nvPr/>
        </p:nvSpPr>
        <p:spPr>
          <a:xfrm flipH="1">
            <a:off x="3786120" y="352440"/>
            <a:ext cx="1440" cy="1147680"/>
          </a:xfrm>
          <a:prstGeom prst="line">
            <a:avLst/>
          </a:prstGeom>
          <a:ln w="12600">
            <a:solidFill>
              <a:srgbClr val="009738"/>
            </a:solidFill>
            <a:round/>
          </a:ln>
        </p:spPr>
      </p:sp>
      <p:sp>
        <p:nvSpPr>
          <p:cNvPr id="94" name="CustomShape 2"/>
          <p:cNvSpPr/>
          <p:nvPr/>
        </p:nvSpPr>
        <p:spPr>
          <a:xfrm>
            <a:off x="484420" y="1500120"/>
            <a:ext cx="8498520" cy="512655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IE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17375E"/>
                </a:solidFill>
                <a:latin typeface="Calibri"/>
              </a:rPr>
              <a:t>Орхуская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 Конвенция и </a:t>
            </a:r>
            <a:r>
              <a:rPr lang="ru-RU" sz="2000" dirty="0" err="1" smtClean="0">
                <a:solidFill>
                  <a:srgbClr val="17375E"/>
                </a:solidFill>
                <a:latin typeface="Calibri"/>
              </a:rPr>
              <a:t>Орхус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 центры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IE" sz="20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ru-RU" sz="2000" dirty="0" err="1" smtClean="0">
                <a:solidFill>
                  <a:srgbClr val="17375E"/>
                </a:solidFill>
                <a:latin typeface="Calibri"/>
              </a:rPr>
              <a:t>Орхус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 центры</a:t>
            </a:r>
            <a:r>
              <a:rPr lang="en-IE" sz="20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en-IE" sz="2000" dirty="0">
                <a:solidFill>
                  <a:srgbClr val="17375E"/>
                </a:solidFill>
                <a:latin typeface="Calibri"/>
              </a:rPr>
              <a:t>– 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партнеры по продвижению зеленой экономики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IE" sz="20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Мобилизация общественного мнения в пользу зеленой экономики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IE" sz="20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Практические примеры о вкладе </a:t>
            </a:r>
            <a:r>
              <a:rPr lang="ru-RU" sz="2000" dirty="0" err="1" smtClean="0">
                <a:solidFill>
                  <a:srgbClr val="17375E"/>
                </a:solidFill>
                <a:latin typeface="Calibri"/>
              </a:rPr>
              <a:t>Орхус</a:t>
            </a:r>
            <a:r>
              <a:rPr lang="ru-RU" sz="2000" dirty="0" smtClean="0">
                <a:solidFill>
                  <a:srgbClr val="17375E"/>
                </a:solidFill>
                <a:latin typeface="Calibri"/>
              </a:rPr>
              <a:t> центров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0880" y="684360"/>
            <a:ext cx="1399680" cy="445320"/>
          </a:xfrm>
          <a:prstGeom prst="rect">
            <a:avLst/>
          </a:prstGeom>
          <a:ln w="936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67944" y="69336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Партнерство с гражданским обществом</a:t>
            </a:r>
            <a:endParaRPr lang="en-GB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8372"/>
            <a:ext cx="3456384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8372"/>
            <a:ext cx="328840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28760" y="1897920"/>
            <a:ext cx="8498880" cy="173412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07740" y="720926"/>
            <a:ext cx="2140920" cy="682200"/>
          </a:xfrm>
          <a:prstGeom prst="rect">
            <a:avLst/>
          </a:prstGeom>
          <a:ln w="9360"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1166760" y="4464000"/>
            <a:ext cx="5212800" cy="1391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/>
                <a:ea typeface="ＭＳ Ｐゴシック"/>
              </a:rPr>
              <a:t>Бюро ОБСЕ в Таджикистане</a:t>
            </a:r>
          </a:p>
          <a:p>
            <a:pPr>
              <a:lnSpc>
                <a:spcPct val="120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Arial"/>
                <a:ea typeface="ＭＳ Ｐゴシック"/>
              </a:rPr>
              <a:t>Душанбе</a:t>
            </a:r>
            <a:r>
              <a:rPr lang="en-IE" sz="2200" b="1" i="1" dirty="0" smtClean="0">
                <a:solidFill>
                  <a:srgbClr val="002060"/>
                </a:solidFill>
                <a:latin typeface="Arial"/>
                <a:ea typeface="ＭＳ Ｐゴシック"/>
              </a:rPr>
              <a:t>, </a:t>
            </a:r>
            <a:r>
              <a:rPr lang="ru-RU" sz="2200" b="1" i="1" dirty="0" smtClean="0">
                <a:solidFill>
                  <a:srgbClr val="002060"/>
                </a:solidFill>
                <a:latin typeface="Arial"/>
                <a:ea typeface="ＭＳ Ｐゴシック"/>
              </a:rPr>
              <a:t>Таджикистан</a:t>
            </a:r>
            <a:r>
              <a:rPr lang="en-IE" sz="2200" b="1" i="1" dirty="0" smtClean="0">
                <a:solidFill>
                  <a:srgbClr val="002060"/>
                </a:solidFill>
                <a:latin typeface="Arial"/>
                <a:ea typeface="ＭＳ Ｐゴシック"/>
              </a:rPr>
              <a:t>  </a:t>
            </a:r>
            <a:r>
              <a:rPr lang="en-IE" sz="2200" b="1" i="1" dirty="0">
                <a:solidFill>
                  <a:srgbClr val="002060"/>
                </a:solidFill>
                <a:latin typeface="Arial"/>
                <a:ea typeface="ＭＳ Ｐゴシック"/>
              </a:rPr>
              <a:t>2014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166760" y="2492896"/>
            <a:ext cx="707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Спасибо за внимание</a:t>
            </a:r>
            <a:r>
              <a:rPr lang="en-US" sz="2000" b="1" dirty="0" smtClean="0"/>
              <a:t> </a:t>
            </a:r>
            <a:r>
              <a:rPr lang="en-US" sz="2000" b="1" dirty="0" smtClean="0"/>
              <a:t>!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240</Words>
  <Application>Microsoft Office PowerPoint</Application>
  <PresentationFormat>On-screen Show (4:3)</PresentationFormat>
  <Paragraphs>61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Hickey</dc:creator>
  <cp:lastModifiedBy>Muhabbat Kamarova</cp:lastModifiedBy>
  <cp:revision>9</cp:revision>
  <dcterms:modified xsi:type="dcterms:W3CDTF">2014-11-20T12:25:52Z</dcterms:modified>
</cp:coreProperties>
</file>